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86B5C9-EFE2-4E65-B00E-A4AEC1DC2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72D2D3-8A6E-43B7-AAF1-637F62C139A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E7388C-A0F3-4219-B1FE-C4AD9D4E2DA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EE596C-B474-40D2-B200-506BC32F0AE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06D7A73-9334-415F-B772-4F257FAD6F9C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D759ED-FEBF-4D69-9953-6A2C2AD64B5D}" type="slidenum">
              <a:rPr lang="en-US" sz="1200">
                <a:solidFill>
                  <a:srgbClr val="000000"/>
                </a:solidFill>
                <a:latin typeface="Gill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4057C4-59DE-412A-B5F1-5B88B87EC48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9381260-3533-41DF-BFDC-5A3E21638E86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A1443C-2DEB-4218-BA74-D4AB6836CB3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2E474D-61A2-462B-B6EE-B245391D210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64C117-7B96-4F36-B897-560BC8FEBB6E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7AC9D0-6EF9-478D-94CB-B2683A89BD7D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018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0182" name="Rectangle 4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076902-6193-40AC-88F5-3F216AC7ACF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2EF6EE0-22B7-4156-B66B-CC47C7F4BBBA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120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3D65FD-804D-4F82-96EB-154C6820420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CBCC94F-321D-4142-BF3B-68207B7D7D76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356CBBA-C5AE-4404-9608-9A44A1D845E2}" type="slidenum">
              <a:rPr lang="en-US" sz="1200">
                <a:solidFill>
                  <a:srgbClr val="000000"/>
                </a:solidFill>
                <a:latin typeface="Gill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20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BF12F2-4D85-422B-A2C8-862EF36ED76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Arial" charset="0"/>
                <a:cs typeface="Arial" charset="0"/>
              </a:rPr>
              <a:t>Look at averages for rank advancements and maintain ranks.  Start at Silver executive?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Arial" charset="0"/>
                <a:cs typeface="Arial" charset="0"/>
              </a:rPr>
              <a:t>For example; John hits Gold Exec in week 1; week 2 his lessor leg volume is only 3000; week 3 is 7000 and week 4 is 8000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74408B5-2113-4E16-AD2F-6F5DB7E6186A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CEAD48-DB5B-4402-8319-4CD96509789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2DC354F-4C27-472D-90C7-FD405188A96C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311D05-D136-4A0D-BBC0-1BD987C8CF6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A11A4A-3817-4047-8585-3529F75F1E1F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A6068E-88B4-4BF3-AF20-86951C2A7AE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1617D1-6288-42E2-8D38-678823FC274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F5F1EB7-EC97-4279-9BA0-2AA0F296E4CC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8070F3-4933-4BE6-B703-34CE5EE4DBC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4C146F-2AE6-4DED-842D-275BEBD1F510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9986A20-1CB9-4391-9E8B-776B5A37151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55E7C12-873C-41C0-A276-1F11EF060D01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F5B004-CF89-41AE-BCAD-4A8D887C053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45AB17-C1FA-4EA8-AE08-EEEC608A718D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13EC9C-2CDF-4D36-AD94-2FEE9160D00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83643-D692-4DD4-9097-AC9BB602F74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D46761-98AE-4246-81FC-73FD4E4899F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07D66A-C922-4E6A-B443-6D42B8CE18C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A3849A4-A376-4457-BFB8-E2A35AC3A9E2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6349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C683B8B-9F42-4E7B-A048-FB3DCC5EE6C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400" tIns="43200" rIns="86400" bIns="432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15FC4F8-CEDA-441F-B88F-EC95772415A3}" type="slidenum">
              <a:rPr lang="en-US" sz="11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6451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B10B8A-45DD-4078-8604-2798B466365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55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842D95-7AD2-4D8C-9805-1E3CC814806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F1724D-740F-4796-B1A3-E4316040A4D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65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53C938-0B4C-40E0-968C-D218925FE1E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75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67B68F-6439-4DC0-B400-6D8C5F4F9A0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C4DE14-6231-486C-A38D-3185665A62F8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59C4937-99A2-4BFD-B38D-58DF32C26A99}" type="slidenum">
              <a:rPr lang="en-US" sz="1200">
                <a:solidFill>
                  <a:srgbClr val="000000"/>
                </a:solidFill>
                <a:latin typeface="Gill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5E7DE0-7AC2-41C3-80C8-674360DEBBE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80F928-1E14-48D4-96DE-3F144A3EAB6D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994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395684-7022-4198-8EF1-21AFCCE24E5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D757CBA-9622-4706-8A49-222315041420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D52F0DC-BA0E-4A17-A76A-FADDBBA83A33}" type="slidenum">
              <a:rPr lang="en-US" sz="1200">
                <a:solidFill>
                  <a:srgbClr val="000000"/>
                </a:solidFill>
                <a:latin typeface="Gill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EDB29C-56B4-4F68-96D4-63D226F331D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CBDDCED-0531-4F70-803E-076803E95300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98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FE4E3B3-9BD2-4024-A4E9-F9D20C143B5E}" type="slidenum">
              <a:rPr lang="en-US" sz="1200">
                <a:solidFill>
                  <a:srgbClr val="000000"/>
                </a:solidFill>
                <a:latin typeface="Gill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24F399-44BB-4285-B1F8-AB75EB19851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F8EA163-8AB0-4386-AB6F-EDD7DBB62FB4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04863" y="433388"/>
            <a:ext cx="5245100" cy="3933825"/>
          </a:xfrm>
          <a:solidFill>
            <a:srgbClr val="FFFFFF"/>
          </a:solidFill>
          <a:ln/>
        </p:spPr>
      </p:sp>
      <p:sp>
        <p:nvSpPr>
          <p:cNvPr id="43013" name="Text Box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anchor="ctr" anchorCtr="1"/>
          <a:lstStyle/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“Essential fatty acids (efa), as the name implies, are essential for good health, yet a staggering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99 percent of Americans are deficient in them.  Why is this the problem?  Because EFAs like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omega-6 are needed by the body to support immune function, inflammation control, the uptake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of nutrients, weight regulation, energy levels, fertility, bone strength, the balance of hormones and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mood, regulation of gene expression, the brain, eye, skin, and hair health.  They are important building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block to health, and Americans are not getting enough.” Total Health Magazine  In early human history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the body was receiving an ratio of EFAs from food at about a 1:1 ratio.  Now most American’s diets are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receiving </a:t>
            </a:r>
            <a:r>
              <a:rPr lang="en-US" sz="1000" b="1" smtClean="0">
                <a:latin typeface="Times New Roman" pitchFamily="18" charset="0"/>
                <a:cs typeface="Arial" charset="0"/>
              </a:rPr>
              <a:t>EFAs at a ration of 20:1 to 50:1</a:t>
            </a:r>
            <a:r>
              <a:rPr lang="en-US" sz="1000" smtClean="0">
                <a:latin typeface="Times New Roman" pitchFamily="18" charset="0"/>
                <a:cs typeface="Arial" charset="0"/>
              </a:rPr>
              <a:t>.  “The ratio imbalance and overall lack of omega-3 in our diet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can be boiled down to this: an omega-3 deficiency may be the single most wide spread, health damaging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physical cause of degenerative diseases of our time.”  Total Health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smtClean="0">
                <a:latin typeface="Times New Roman" pitchFamily="18" charset="0"/>
                <a:cs typeface="Arial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40ED86-23C5-417C-B9FE-8D98E0C7C2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56C20C0-8813-4F7B-AF19-07D1D795704F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9B64B43-5D59-4F98-9DE9-1F044A7FFB15}" type="slidenum">
              <a:rPr lang="en-US" sz="1200">
                <a:solidFill>
                  <a:srgbClr val="000000"/>
                </a:solidFill>
                <a:latin typeface="Gill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06784E-95C7-4F94-BD12-27BF35F8965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B65516-E50F-4BE6-A254-348E7943A0D9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B984B85-070F-42A1-BF7A-F4000F49402E}" type="slidenum">
              <a:rPr lang="en-US" sz="1200">
                <a:solidFill>
                  <a:srgbClr val="000000"/>
                </a:solidFill>
                <a:latin typeface="Gill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200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37DA6-30F5-459E-B609-4C06383D8BC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5ED7-6885-4D6C-B352-7B2D05D8594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1D1A4-11E7-40FF-B79E-EBE5B947B1B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0114E-0664-4F7A-9991-0EAE5C05E28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B9C97-D016-43AB-94BB-45616507286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418C1-7977-4E29-BBBB-2911B306FBD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14D3-E3CB-40D6-A3A9-DB0E2B09DAF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287C-BFF5-42F3-9F3F-B22B0C216D3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92AE-37CC-4C22-8C61-A3314D9BF2D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9736-0E94-4159-B1EA-A8BA188A5E2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6B62-9095-46F1-BEE6-0D0036DD8D0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EBBB0D-1678-48FC-849A-0BF2E4934EA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22.jpe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9.jpeg"/><Relationship Id="rId5" Type="http://schemas.openxmlformats.org/officeDocument/2006/relationships/image" Target="../media/image17.png"/><Relationship Id="rId10" Type="http://schemas.openxmlformats.org/officeDocument/2006/relationships/image" Target="../media/image35.jpeg"/><Relationship Id="rId4" Type="http://schemas.openxmlformats.org/officeDocument/2006/relationships/image" Target="../media/image15.png"/><Relationship Id="rId9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"/>
          <p:cNvSpPr>
            <a:spLocks noChangeShapeType="1"/>
          </p:cNvSpPr>
          <p:nvPr/>
        </p:nvSpPr>
        <p:spPr bwMode="auto">
          <a:xfrm flipV="1">
            <a:off x="2895600" y="1139825"/>
            <a:ext cx="1588" cy="39687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3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5400" b="1">
                <a:solidFill>
                  <a:srgbClr val="000080"/>
                </a:solidFill>
              </a:rPr>
              <a:t>Istoria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6019800"/>
            <a:ext cx="91440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b="1">
                <a:solidFill>
                  <a:srgbClr val="000066"/>
                </a:solidFill>
                <a:latin typeface="Verdana" pitchFamily="34" charset="0"/>
              </a:rPr>
              <a:t>De la mic la mare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600200" y="3810000"/>
            <a:ext cx="1524000" cy="1676400"/>
          </a:xfrm>
          <a:prstGeom prst="rect">
            <a:avLst/>
          </a:prstGeom>
          <a:solidFill>
            <a:srgbClr val="92C3C4"/>
          </a:solidFill>
          <a:ln w="7632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1676400" y="3883025"/>
            <a:ext cx="1371600" cy="160655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228600" y="5483225"/>
            <a:ext cx="1447800" cy="311150"/>
          </a:xfrm>
          <a:prstGeom prst="line">
            <a:avLst/>
          </a:prstGeom>
          <a:noFill/>
          <a:ln w="5724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3048000" y="3578225"/>
            <a:ext cx="1219200" cy="311150"/>
          </a:xfrm>
          <a:prstGeom prst="line">
            <a:avLst/>
          </a:prstGeom>
          <a:noFill/>
          <a:ln w="5724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09600" y="5105400"/>
            <a:ext cx="762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</a:rPr>
              <a:t>5</a:t>
            </a:r>
            <a:r>
              <a:rPr lang="hu-HU" sz="1800" b="1">
                <a:solidFill>
                  <a:srgbClr val="000000"/>
                </a:solidFill>
              </a:rPr>
              <a:t>ani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00200" y="5410200"/>
            <a:ext cx="1447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</a:rPr>
              <a:t>50 Mili</a:t>
            </a:r>
            <a:r>
              <a:rPr lang="hu-HU" sz="1800" b="1">
                <a:solidFill>
                  <a:srgbClr val="000000"/>
                </a:solidFill>
              </a:rPr>
              <a:t>oane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124200" y="4038600"/>
            <a:ext cx="14478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</a:rPr>
              <a:t>500 Milioane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953000" y="1981200"/>
            <a:ext cx="1066800" cy="3505200"/>
          </a:xfrm>
          <a:prstGeom prst="rect">
            <a:avLst/>
          </a:prstGeom>
          <a:solidFill>
            <a:srgbClr val="92C3C4"/>
          </a:solidFill>
          <a:ln w="7632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4267200" y="5407025"/>
            <a:ext cx="685800" cy="158750"/>
          </a:xfrm>
          <a:prstGeom prst="line">
            <a:avLst/>
          </a:prstGeom>
          <a:noFill/>
          <a:ln w="5724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4953000" y="2054225"/>
            <a:ext cx="1066800" cy="335915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6019800" y="1520825"/>
            <a:ext cx="1143000" cy="539750"/>
          </a:xfrm>
          <a:prstGeom prst="line">
            <a:avLst/>
          </a:prstGeom>
          <a:noFill/>
          <a:ln w="57240">
            <a:solidFill>
              <a:srgbClr val="000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038600" y="5029200"/>
            <a:ext cx="990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</a:rPr>
              <a:t>2.5 </a:t>
            </a:r>
            <a:r>
              <a:rPr lang="hu-HU" sz="1800" b="1">
                <a:solidFill>
                  <a:srgbClr val="000000"/>
                </a:solidFill>
              </a:rPr>
              <a:t>ani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953000" y="5486400"/>
            <a:ext cx="1447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</a:rPr>
              <a:t>50 Mi</a:t>
            </a:r>
            <a:r>
              <a:rPr lang="hu-HU" sz="1800" b="1">
                <a:solidFill>
                  <a:srgbClr val="000000"/>
                </a:solidFill>
              </a:rPr>
              <a:t>lioane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096000" y="2514600"/>
            <a:ext cx="1447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</a:rPr>
              <a:t>1 </a:t>
            </a:r>
            <a:r>
              <a:rPr lang="hu-HU" sz="1800" b="1">
                <a:solidFill>
                  <a:srgbClr val="000000"/>
                </a:solidFill>
              </a:rPr>
              <a:t>Miliard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7543800" y="5483225"/>
            <a:ext cx="457200" cy="158750"/>
          </a:xfrm>
          <a:prstGeom prst="line">
            <a:avLst/>
          </a:prstGeom>
          <a:noFill/>
          <a:ln w="5724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752600" y="3429000"/>
            <a:ext cx="1219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800" b="1">
                <a:solidFill>
                  <a:srgbClr val="000000"/>
                </a:solidFill>
              </a:rPr>
              <a:t>18 luni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953000" y="1219200"/>
            <a:ext cx="1066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800" b="1">
                <a:solidFill>
                  <a:srgbClr val="000000"/>
                </a:solidFill>
              </a:rPr>
              <a:t>8,5 luni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24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53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5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9" grpId="0" animBg="1"/>
      <p:bldP spid="12300" grpId="0" animBg="1"/>
      <p:bldP spid="12301" grpId="0" animBg="1"/>
      <p:bldP spid="12302" grpId="0" animBg="1"/>
      <p:bldP spid="123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11225" y="5456238"/>
            <a:ext cx="2089150" cy="534987"/>
          </a:xfrm>
          <a:prstGeom prst="rect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00375" y="2679700"/>
            <a:ext cx="2160588" cy="2776538"/>
          </a:xfrm>
          <a:prstGeom prst="rect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160963" y="2036763"/>
            <a:ext cx="2143125" cy="642937"/>
          </a:xfrm>
          <a:prstGeom prst="rect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28738" y="4660900"/>
            <a:ext cx="1322387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000000"/>
                </a:solidFill>
                <a:latin typeface="Gill Sans" charset="0"/>
              </a:rPr>
              <a:t>1. faza: </a:t>
            </a:r>
            <a:br>
              <a:rPr lang="hu-HU" sz="2200" b="1">
                <a:solidFill>
                  <a:srgbClr val="000000"/>
                </a:solidFill>
                <a:latin typeface="Gill Sans" charset="0"/>
              </a:rPr>
            </a:br>
            <a:r>
              <a:rPr lang="hu-HU" sz="2200" b="1">
                <a:solidFill>
                  <a:srgbClr val="000000"/>
                </a:solidFill>
                <a:latin typeface="Gill Sans" charset="0"/>
              </a:rPr>
              <a:t>Bazele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79763" y="1874838"/>
            <a:ext cx="171450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000000"/>
                </a:solidFill>
                <a:latin typeface="Gill Sans" charset="0"/>
              </a:rPr>
              <a:t>2. faza: Avantul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19713" y="1285875"/>
            <a:ext cx="1941512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200" b="1">
                <a:solidFill>
                  <a:srgbClr val="000000"/>
                </a:solidFill>
                <a:latin typeface="Gill Sans" charset="0"/>
              </a:rPr>
              <a:t>3. faza: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>
                <a:solidFill>
                  <a:srgbClr val="000000"/>
                </a:solidFill>
                <a:latin typeface="Gill Sans" charset="0"/>
              </a:rPr>
              <a:t>St</a:t>
            </a:r>
            <a:r>
              <a:rPr lang="hu-HU" sz="2200" b="1">
                <a:solidFill>
                  <a:srgbClr val="000000"/>
                </a:solidFill>
                <a:latin typeface="Gill Sans" charset="0"/>
              </a:rPr>
              <a:t>abilizarea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486400" y="2819400"/>
            <a:ext cx="28194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700">
                <a:solidFill>
                  <a:srgbClr val="000000"/>
                </a:solidFill>
                <a:latin typeface="Gill Sans" charset="0"/>
              </a:rPr>
              <a:t>70 % dintre cei imbogatiti din retea pornesc in prima faza.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50813" y="2795588"/>
            <a:ext cx="1828800" cy="1344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1">
                <a:solidFill>
                  <a:srgbClr val="000000"/>
                </a:solidFill>
                <a:latin typeface="Gill Sans" charset="0"/>
              </a:rPr>
              <a:t>Acum suntem aici</a:t>
            </a:r>
            <a:r>
              <a:rPr lang="en-US" b="1">
                <a:solidFill>
                  <a:srgbClr val="000000"/>
                </a:solidFill>
                <a:latin typeface="Gill Sans" charset="0"/>
              </a:rPr>
              <a:t>!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20725" y="4243388"/>
            <a:ext cx="423863" cy="1155700"/>
            <a:chOff x="454" y="2673"/>
            <a:chExt cx="267" cy="728"/>
          </a:xfrm>
        </p:grpSpPr>
        <p:pic>
          <p:nvPicPr>
            <p:cNvPr id="12303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" y="2673"/>
              <a:ext cx="268" cy="7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535" y="2688"/>
              <a:ext cx="108" cy="6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4" name="Freeform 12"/>
          <p:cNvSpPr>
            <a:spLocks noChangeArrowheads="1"/>
          </p:cNvSpPr>
          <p:nvPr/>
        </p:nvSpPr>
        <p:spPr bwMode="auto">
          <a:xfrm>
            <a:off x="911225" y="2035175"/>
            <a:ext cx="6381750" cy="3976688"/>
          </a:xfrm>
          <a:custGeom>
            <a:avLst/>
            <a:gdLst>
              <a:gd name="T0" fmla="*/ 0 w 9075762"/>
              <a:gd name="T1" fmla="*/ 1369407 h 5656997"/>
              <a:gd name="T2" fmla="*/ 724012 w 9075762"/>
              <a:gd name="T3" fmla="*/ 1189484 h 5656997"/>
              <a:gd name="T4" fmla="*/ 1478051 w 9075762"/>
              <a:gd name="T5" fmla="*/ 219905 h 5656997"/>
              <a:gd name="T6" fmla="*/ 2218746 w 9075762"/>
              <a:gd name="T7" fmla="*/ 0 h 5656997"/>
              <a:gd name="T8" fmla="*/ 0 60000 65536"/>
              <a:gd name="T9" fmla="*/ 0 60000 65536"/>
              <a:gd name="T10" fmla="*/ 0 60000 65536"/>
              <a:gd name="T11" fmla="*/ 0 60000 65536"/>
              <a:gd name="T12" fmla="*/ 0 w 9075762"/>
              <a:gd name="T13" fmla="*/ 0 h 5656997"/>
              <a:gd name="T14" fmla="*/ 9075762 w 9075762"/>
              <a:gd name="T15" fmla="*/ 5656997 h 56569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5762" h="5656997">
                <a:moveTo>
                  <a:pt x="0" y="5609230"/>
                </a:moveTo>
                <a:cubicBezTo>
                  <a:pt x="976952" y="5633113"/>
                  <a:pt x="1953904" y="5656997"/>
                  <a:pt x="2961564" y="4872251"/>
                </a:cubicBezTo>
                <a:cubicBezTo>
                  <a:pt x="3969224" y="4087505"/>
                  <a:pt x="5026926" y="1712795"/>
                  <a:pt x="6045959" y="900753"/>
                </a:cubicBezTo>
                <a:cubicBezTo>
                  <a:pt x="7064992" y="88711"/>
                  <a:pt x="9075762" y="0"/>
                  <a:pt x="9075762" y="0"/>
                </a:cubicBezTo>
              </a:path>
            </a:pathLst>
          </a:custGeom>
          <a:noFill/>
          <a:ln w="5724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638800" y="3886200"/>
            <a:ext cx="28956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hu-HU" sz="1700">
                <a:solidFill>
                  <a:srgbClr val="000000"/>
                </a:solidFill>
                <a:latin typeface="Gill Sans" charset="0"/>
              </a:rPr>
              <a:t>20 %dintre cei imbogatiti din retea au pornit  in a doua faza.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791200" y="5029200"/>
            <a:ext cx="28194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hu-HU" sz="1700">
                <a:solidFill>
                  <a:srgbClr val="000000"/>
                </a:solidFill>
                <a:latin typeface="Gill Sans" charset="0"/>
              </a:rPr>
              <a:t> 10% dintre cei imbogatiti din retea  au pornit in faza a treia.</a:t>
            </a:r>
          </a:p>
        </p:txBody>
      </p:sp>
      <p:sp>
        <p:nvSpPr>
          <p:cNvPr id="12302" name="AutoShape 15"/>
          <p:cNvSpPr>
            <a:spLocks noChangeArrowheads="1"/>
          </p:cNvSpPr>
          <p:nvPr/>
        </p:nvSpPr>
        <p:spPr bwMode="auto">
          <a:xfrm>
            <a:off x="720725" y="360363"/>
            <a:ext cx="7920038" cy="900112"/>
          </a:xfrm>
          <a:prstGeom prst="roundRect">
            <a:avLst>
              <a:gd name="adj" fmla="val 17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>
                <a:solidFill>
                  <a:srgbClr val="000080"/>
                </a:solidFill>
                <a:latin typeface="Gill" charset="0"/>
              </a:rPr>
              <a:t>Puterea momentului oportun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8 -0.06247 L -0.00098 0.20824">
                                      <p:cBhvr additive="repl"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  <p:bldP spid="13314" grpId="0" animBg="1"/>
      <p:bldP spid="13315" grpId="0" animBg="1"/>
      <p:bldP spid="133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648200"/>
            <a:ext cx="500063" cy="148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95850"/>
            <a:ext cx="377825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48200"/>
            <a:ext cx="706438" cy="150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181600"/>
            <a:ext cx="439738" cy="95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40313" y="4319588"/>
            <a:ext cx="3779837" cy="197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3600" b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Plata bonusului saptamanal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60363" y="0"/>
            <a:ext cx="8555037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hu-HU" sz="4000" b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50 % din CV este platita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1524000"/>
            <a:ext cx="52578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35640" tIns="35640" rIns="35640" bIns="35640"/>
          <a:lstStyle/>
          <a:p>
            <a:pPr marL="558800" indent="-558800">
              <a:spcBef>
                <a:spcPts val="1125"/>
              </a:spcBef>
              <a:buClr>
                <a:srgbClr val="090468"/>
              </a:buClr>
              <a:buFont typeface="Times New Roman" pitchFamily="16" charset="0"/>
              <a:buAutoNum type="arabicPeriod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/>
            </a:pPr>
            <a:r>
              <a:rPr lang="ro-RO" b="1" i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First Order Bonus</a:t>
            </a:r>
          </a:p>
          <a:p>
            <a:pPr marL="558800" indent="-558800">
              <a:spcBef>
                <a:spcPts val="1125"/>
              </a:spcBef>
              <a:buClr>
                <a:srgbClr val="090468"/>
              </a:buClr>
              <a:buFont typeface="Times New Roman" pitchFamily="16" charset="0"/>
              <a:buAutoNum type="arabicPeriod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/>
            </a:pPr>
            <a:r>
              <a:rPr lang="ro-RO" b="1" i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First Order Bonus Match</a:t>
            </a:r>
          </a:p>
          <a:p>
            <a:pPr marL="558800" indent="-558800">
              <a:spcBef>
                <a:spcPts val="1125"/>
              </a:spcBef>
              <a:buClr>
                <a:srgbClr val="090468"/>
              </a:buClr>
              <a:buFont typeface="Times New Roman" pitchFamily="16" charset="0"/>
              <a:buAutoNum type="arabicPeriod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/>
            </a:pPr>
            <a:r>
              <a:rPr lang="ro-RO" b="1" i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Team Commissions</a:t>
            </a:r>
          </a:p>
          <a:p>
            <a:pPr marL="558800" indent="-558800">
              <a:spcBef>
                <a:spcPts val="1125"/>
              </a:spcBef>
              <a:buClr>
                <a:srgbClr val="090468"/>
              </a:buClr>
              <a:buFont typeface="Times New Roman" pitchFamily="16" charset="0"/>
              <a:buAutoNum type="arabicPeriod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/>
            </a:pPr>
            <a:r>
              <a:rPr lang="ro-RO" b="1" i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Generation Match</a:t>
            </a:r>
          </a:p>
          <a:p>
            <a:pPr marL="558800" indent="-558800">
              <a:spcBef>
                <a:spcPts val="1125"/>
              </a:spcBef>
              <a:buClr>
                <a:srgbClr val="090468"/>
              </a:buClr>
              <a:buFont typeface="Times New Roman" pitchFamily="16" charset="0"/>
              <a:buAutoNum type="arabicPeriod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/>
            </a:pPr>
            <a:r>
              <a:rPr lang="ro-RO" b="1" i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Builder’s Pool</a:t>
            </a:r>
          </a:p>
          <a:p>
            <a:pPr marL="558800" indent="-558800">
              <a:spcBef>
                <a:spcPts val="1125"/>
              </a:spcBef>
              <a:buClr>
                <a:srgbClr val="090468"/>
              </a:buClr>
              <a:buFont typeface="Times New Roman" pitchFamily="16" charset="0"/>
              <a:buAutoNum type="arabicPeriod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/>
            </a:pPr>
            <a:r>
              <a:rPr lang="ro-RO" b="1" i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Lifestyle Bonus</a:t>
            </a:r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1800225" y="720725"/>
            <a:ext cx="5940425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>
                <a:solidFill>
                  <a:srgbClr val="000080"/>
                </a:solidFill>
                <a:latin typeface="Gill" charset="0"/>
              </a:rPr>
              <a:t>Sistemul de compensare RAIN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4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3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15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16" dur="4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85800" y="541338"/>
            <a:ext cx="68580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000066"/>
                </a:solidFill>
                <a:latin typeface="Eurostile" charset="0"/>
              </a:rPr>
              <a:t>Fiecare om este o insula…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905750" y="2076450"/>
            <a:ext cx="914400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3657600" y="3657600"/>
            <a:ext cx="2590800" cy="2819400"/>
          </a:xfrm>
          <a:prstGeom prst="triangle">
            <a:avLst>
              <a:gd name="adj" fmla="val 50000"/>
            </a:avLst>
          </a:prstGeom>
          <a:solidFill>
            <a:srgbClr val="92C3C4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2819400"/>
            <a:ext cx="546100" cy="779463"/>
            <a:chOff x="240" y="1776"/>
            <a:chExt cx="344" cy="491"/>
          </a:xfrm>
        </p:grpSpPr>
        <p:sp>
          <p:nvSpPr>
            <p:cNvPr id="14366" name="AutoShape 5"/>
            <p:cNvSpPr>
              <a:spLocks noChangeArrowheads="1"/>
            </p:cNvSpPr>
            <p:nvPr/>
          </p:nvSpPr>
          <p:spPr bwMode="auto">
            <a:xfrm>
              <a:off x="240" y="1825"/>
              <a:ext cx="345" cy="44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6D6D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Oval 6"/>
            <p:cNvSpPr>
              <a:spLocks noChangeArrowheads="1"/>
            </p:cNvSpPr>
            <p:nvPr/>
          </p:nvSpPr>
          <p:spPr bwMode="auto">
            <a:xfrm>
              <a:off x="314" y="1776"/>
              <a:ext cx="197" cy="197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7575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90600" y="2819400"/>
            <a:ext cx="546100" cy="779463"/>
            <a:chOff x="624" y="1776"/>
            <a:chExt cx="344" cy="491"/>
          </a:xfrm>
        </p:grpSpPr>
        <p:sp>
          <p:nvSpPr>
            <p:cNvPr id="14364" name="AutoShape 8"/>
            <p:cNvSpPr>
              <a:spLocks noChangeArrowheads="1"/>
            </p:cNvSpPr>
            <p:nvPr/>
          </p:nvSpPr>
          <p:spPr bwMode="auto">
            <a:xfrm>
              <a:off x="624" y="1825"/>
              <a:ext cx="345" cy="44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6D6D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Oval 9"/>
            <p:cNvSpPr>
              <a:spLocks noChangeArrowheads="1"/>
            </p:cNvSpPr>
            <p:nvPr/>
          </p:nvSpPr>
          <p:spPr bwMode="auto">
            <a:xfrm>
              <a:off x="698" y="1776"/>
              <a:ext cx="197" cy="197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7575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600200" y="2819400"/>
            <a:ext cx="546100" cy="779463"/>
            <a:chOff x="1008" y="1776"/>
            <a:chExt cx="344" cy="491"/>
          </a:xfrm>
        </p:grpSpPr>
        <p:sp>
          <p:nvSpPr>
            <p:cNvPr id="14362" name="AutoShape 11"/>
            <p:cNvSpPr>
              <a:spLocks noChangeArrowheads="1"/>
            </p:cNvSpPr>
            <p:nvPr/>
          </p:nvSpPr>
          <p:spPr bwMode="auto">
            <a:xfrm>
              <a:off x="1008" y="1825"/>
              <a:ext cx="345" cy="44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6D6D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Oval 12"/>
            <p:cNvSpPr>
              <a:spLocks noChangeArrowheads="1"/>
            </p:cNvSpPr>
            <p:nvPr/>
          </p:nvSpPr>
          <p:spPr bwMode="auto">
            <a:xfrm>
              <a:off x="1082" y="1776"/>
              <a:ext cx="197" cy="197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7575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209800" y="2819400"/>
            <a:ext cx="546100" cy="779463"/>
            <a:chOff x="1392" y="1776"/>
            <a:chExt cx="344" cy="491"/>
          </a:xfrm>
        </p:grpSpPr>
        <p:sp>
          <p:nvSpPr>
            <p:cNvPr id="14360" name="AutoShape 14"/>
            <p:cNvSpPr>
              <a:spLocks noChangeArrowheads="1"/>
            </p:cNvSpPr>
            <p:nvPr/>
          </p:nvSpPr>
          <p:spPr bwMode="auto">
            <a:xfrm>
              <a:off x="1392" y="1825"/>
              <a:ext cx="345" cy="44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6D6D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Oval 15"/>
            <p:cNvSpPr>
              <a:spLocks noChangeArrowheads="1"/>
            </p:cNvSpPr>
            <p:nvPr/>
          </p:nvSpPr>
          <p:spPr bwMode="auto">
            <a:xfrm>
              <a:off x="1466" y="1776"/>
              <a:ext cx="197" cy="197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7575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19400" y="2819400"/>
            <a:ext cx="546100" cy="779463"/>
            <a:chOff x="1776" y="1776"/>
            <a:chExt cx="344" cy="491"/>
          </a:xfrm>
        </p:grpSpPr>
        <p:sp>
          <p:nvSpPr>
            <p:cNvPr id="14358" name="AutoShape 17"/>
            <p:cNvSpPr>
              <a:spLocks noChangeArrowheads="1"/>
            </p:cNvSpPr>
            <p:nvPr/>
          </p:nvSpPr>
          <p:spPr bwMode="auto">
            <a:xfrm>
              <a:off x="1776" y="1825"/>
              <a:ext cx="345" cy="44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6D6D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18"/>
            <p:cNvSpPr>
              <a:spLocks noChangeArrowheads="1"/>
            </p:cNvSpPr>
            <p:nvPr/>
          </p:nvSpPr>
          <p:spPr bwMode="auto">
            <a:xfrm>
              <a:off x="1850" y="1776"/>
              <a:ext cx="197" cy="197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7575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429000" y="2819400"/>
            <a:ext cx="546100" cy="779463"/>
            <a:chOff x="2160" y="1776"/>
            <a:chExt cx="344" cy="491"/>
          </a:xfrm>
        </p:grpSpPr>
        <p:sp>
          <p:nvSpPr>
            <p:cNvPr id="14356" name="AutoShape 20"/>
            <p:cNvSpPr>
              <a:spLocks noChangeArrowheads="1"/>
            </p:cNvSpPr>
            <p:nvPr/>
          </p:nvSpPr>
          <p:spPr bwMode="auto">
            <a:xfrm>
              <a:off x="2160" y="1825"/>
              <a:ext cx="345" cy="44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6D6D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2234" y="1776"/>
              <a:ext cx="197" cy="197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7575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038600" y="2819400"/>
            <a:ext cx="546100" cy="779463"/>
            <a:chOff x="2544" y="1776"/>
            <a:chExt cx="344" cy="491"/>
          </a:xfrm>
        </p:grpSpPr>
        <p:sp>
          <p:nvSpPr>
            <p:cNvPr id="14354" name="AutoShape 23"/>
            <p:cNvSpPr>
              <a:spLocks noChangeArrowheads="1"/>
            </p:cNvSpPr>
            <p:nvPr/>
          </p:nvSpPr>
          <p:spPr bwMode="auto">
            <a:xfrm>
              <a:off x="2544" y="1825"/>
              <a:ext cx="345" cy="44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6D6D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Oval 24"/>
            <p:cNvSpPr>
              <a:spLocks noChangeArrowheads="1"/>
            </p:cNvSpPr>
            <p:nvPr/>
          </p:nvSpPr>
          <p:spPr bwMode="auto">
            <a:xfrm>
              <a:off x="2618" y="1776"/>
              <a:ext cx="197" cy="197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7575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48200" y="2819400"/>
            <a:ext cx="546100" cy="779463"/>
            <a:chOff x="2928" y="1776"/>
            <a:chExt cx="344" cy="491"/>
          </a:xfrm>
        </p:grpSpPr>
        <p:sp>
          <p:nvSpPr>
            <p:cNvPr id="14352" name="AutoShape 26"/>
            <p:cNvSpPr>
              <a:spLocks noChangeArrowheads="1"/>
            </p:cNvSpPr>
            <p:nvPr/>
          </p:nvSpPr>
          <p:spPr bwMode="auto">
            <a:xfrm>
              <a:off x="2928" y="1825"/>
              <a:ext cx="345" cy="44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6D6D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Oval 27"/>
            <p:cNvSpPr>
              <a:spLocks noChangeArrowheads="1"/>
            </p:cNvSpPr>
            <p:nvPr/>
          </p:nvSpPr>
          <p:spPr bwMode="auto">
            <a:xfrm>
              <a:off x="3002" y="1776"/>
              <a:ext cx="197" cy="197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7575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429000" y="6096000"/>
            <a:ext cx="3200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b="1">
                <a:solidFill>
                  <a:srgbClr val="000000"/>
                </a:solidFill>
              </a:rPr>
              <a:t>Afacere internationala</a:t>
            </a:r>
          </a:p>
        </p:txBody>
      </p:sp>
      <p:pic>
        <p:nvPicPr>
          <p:cNvPr id="15389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914400" cy="87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400675" y="2879725"/>
            <a:ext cx="3419475" cy="181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>
                <a:solidFill>
                  <a:srgbClr val="000000"/>
                </a:solidFill>
              </a:rPr>
              <a:t>Sistemul clasic focalizeaza doar pe avansarea unui singur om.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6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1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000066"/>
                </a:solidFill>
                <a:latin typeface="Eurostile" charset="0"/>
              </a:rPr>
              <a:t>Comisionul pe grupa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4348163" cy="313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b="1">
                <a:solidFill>
                  <a:srgbClr val="0070C0"/>
                </a:solidFill>
              </a:rPr>
              <a:t>5 % se plateste simetric dupa ambele parti ale retelei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b="1">
                <a:solidFill>
                  <a:srgbClr val="0070C0"/>
                </a:solidFill>
              </a:rPr>
              <a:t>Sau </a:t>
            </a:r>
            <a:r>
              <a:rPr lang="en-US" sz="2000" b="1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 b="1">
                <a:solidFill>
                  <a:srgbClr val="0070C0"/>
                </a:solidFill>
              </a:rPr>
              <a:t>10 % din volumul ramurii mai mici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400" b="1">
              <a:solidFill>
                <a:srgbClr val="0070C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14600" y="2730500"/>
            <a:ext cx="914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1800" b="1">
                <a:solidFill>
                  <a:srgbClr val="000000"/>
                </a:solidFill>
              </a:rPr>
              <a:t>12,000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81600" y="2362200"/>
            <a:ext cx="990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1800" b="1">
                <a:solidFill>
                  <a:srgbClr val="000000"/>
                </a:solidFill>
              </a:rPr>
              <a:t>23,000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19800" y="2362200"/>
            <a:ext cx="220980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900" b="1">
                <a:solidFill>
                  <a:srgbClr val="000000"/>
                </a:solidFill>
              </a:rPr>
              <a:t>$1200 (96</a:t>
            </a:r>
            <a:r>
              <a:rPr lang="hu-HU" sz="1900" b="1">
                <a:solidFill>
                  <a:srgbClr val="000000"/>
                </a:solidFill>
              </a:rPr>
              <a:t>0 €</a:t>
            </a:r>
            <a:r>
              <a:rPr lang="en-US" sz="1900" b="1">
                <a:solidFill>
                  <a:srgbClr val="000000"/>
                </a:solidFill>
              </a:rPr>
              <a:t>)</a:t>
            </a:r>
            <a:r>
              <a:rPr lang="hu-HU" sz="19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1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900" b="1">
                <a:solidFill>
                  <a:srgbClr val="000000"/>
                </a:solidFill>
              </a:rPr>
              <a:t>     </a:t>
            </a:r>
            <a:r>
              <a:rPr lang="hu-HU" sz="1900" b="1">
                <a:solidFill>
                  <a:srgbClr val="000000"/>
                </a:solidFill>
              </a:rPr>
              <a:t>din pozitie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76400" y="4343400"/>
            <a:ext cx="1066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1800" b="1">
                <a:solidFill>
                  <a:srgbClr val="000000"/>
                </a:solidFill>
              </a:rPr>
              <a:t>-12,000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248400" y="4343400"/>
            <a:ext cx="1066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1800" b="1">
                <a:solidFill>
                  <a:srgbClr val="000000"/>
                </a:solidFill>
              </a:rPr>
              <a:t>-12,000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79613" y="4724400"/>
            <a:ext cx="54006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800" b="1">
                <a:solidFill>
                  <a:srgbClr val="800000"/>
                </a:solidFill>
              </a:rPr>
              <a:t>Volumul saptamanii urmatoare incepe de aici…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828800" y="5105400"/>
            <a:ext cx="685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2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400800" y="5029200"/>
            <a:ext cx="12192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2400" b="1">
                <a:solidFill>
                  <a:srgbClr val="000000"/>
                </a:solidFill>
              </a:rPr>
              <a:t>11,000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3400" y="5410200"/>
            <a:ext cx="8077200" cy="149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b="1" i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Castiga </a:t>
            </a:r>
            <a:r>
              <a:rPr lang="en-US" sz="2000" b="1" i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8</a:t>
            </a:r>
            <a:r>
              <a:rPr lang="hu-HU" sz="2000" b="1" i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.000 euro in fiecare saptamana</a:t>
            </a:r>
          </a:p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b="1" dirty="0">
                <a:solidFill>
                  <a:srgbClr val="262673"/>
                </a:solidFill>
              </a:rPr>
              <a:t>Pana cand </a:t>
            </a:r>
            <a:r>
              <a:rPr lang="hu-HU" sz="2000" b="1" dirty="0">
                <a:solidFill>
                  <a:srgbClr val="262673"/>
                </a:solidFill>
              </a:rPr>
              <a:t>calificarea </a:t>
            </a:r>
            <a:r>
              <a:rPr lang="hu-HU" sz="2000" b="1" dirty="0">
                <a:solidFill>
                  <a:srgbClr val="262673"/>
                </a:solidFill>
              </a:rPr>
              <a:t>este viabila, volumul ramas se va adauga rezultatului saptamanii urmatoare, </a:t>
            </a:r>
            <a:r>
              <a:rPr lang="hu-HU" sz="2000" b="1" dirty="0">
                <a:solidFill>
                  <a:srgbClr val="262673"/>
                </a:solidFill>
              </a:rPr>
              <a:t>PUNCTAJUL DIFERENTIAL NU SE PIERDE!!!</a:t>
            </a:r>
            <a:endParaRPr lang="hu-HU" sz="2000" b="1" dirty="0">
              <a:solidFill>
                <a:srgbClr val="262673"/>
              </a:solidFill>
            </a:endParaRPr>
          </a:p>
        </p:txBody>
      </p:sp>
      <p:grpSp>
        <p:nvGrpSpPr>
          <p:cNvPr id="15373" name="Group 12"/>
          <p:cNvGrpSpPr>
            <a:grpSpLocks/>
          </p:cNvGrpSpPr>
          <p:nvPr/>
        </p:nvGrpSpPr>
        <p:grpSpPr bwMode="auto">
          <a:xfrm>
            <a:off x="3124200" y="2286000"/>
            <a:ext cx="3046413" cy="1978025"/>
            <a:chOff x="1968" y="1440"/>
            <a:chExt cx="1919" cy="1246"/>
          </a:xfrm>
        </p:grpSpPr>
        <p:pic>
          <p:nvPicPr>
            <p:cNvPr id="15374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8" y="2206"/>
              <a:ext cx="296" cy="2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37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5" y="1440"/>
              <a:ext cx="353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376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15" y="2436"/>
              <a:ext cx="273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377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0" y="1911"/>
              <a:ext cx="257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378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82" y="1911"/>
              <a:ext cx="257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379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02" y="2155"/>
              <a:ext cx="271" cy="2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9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9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3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0" dur="3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025" y="-225425"/>
            <a:ext cx="6016625" cy="259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143875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>
              <a:spcBef>
                <a:spcPts val="4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</a:rPr>
              <a:t>Castigati 20% din veniturile totale ale retelei tale pana la 7 generatii adancime! </a:t>
            </a:r>
            <a:endParaRPr lang="hu-HU" sz="17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" charset="0"/>
            </a:endParaRPr>
          </a:p>
          <a:p>
            <a:pPr>
              <a:spcBef>
                <a:spcPts val="4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</a:rPr>
              <a:t>Important:</a:t>
            </a:r>
            <a:r>
              <a:rPr lang="hu-HU" sz="1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</a:rPr>
              <a:t> ambele tipuri de retea se construiesc concomitent!</a:t>
            </a:r>
            <a:endParaRPr lang="hu-HU" sz="17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2597150"/>
            <a:ext cx="2427288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500" b="1" i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Reteaua binara</a:t>
            </a:r>
            <a:endParaRPr lang="hu-HU" sz="2500" b="1" i="1" dirty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687888" y="2774950"/>
            <a:ext cx="682625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A9CC"/>
          </a:solidFill>
          <a:ln w="9360">
            <a:solidFill>
              <a:srgbClr val="B6DCD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18113" y="2590800"/>
            <a:ext cx="3925887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 algn="ctr">
              <a:spcBef>
                <a:spcPts val="6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500" b="1" i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</a:rPr>
              <a:t>Reteaua de sponsorizare</a:t>
            </a:r>
            <a:endParaRPr lang="hu-HU" sz="2500" b="1" i="1" dirty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Neue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0"/>
            <a:ext cx="4338638" cy="353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6392" name="Group 7"/>
          <p:cNvGrpSpPr>
            <a:grpSpLocks/>
          </p:cNvGrpSpPr>
          <p:nvPr/>
        </p:nvGrpSpPr>
        <p:grpSpPr bwMode="auto">
          <a:xfrm>
            <a:off x="838200" y="4191000"/>
            <a:ext cx="3046413" cy="1978025"/>
            <a:chOff x="528" y="2640"/>
            <a:chExt cx="1919" cy="1246"/>
          </a:xfrm>
        </p:grpSpPr>
        <p:pic>
          <p:nvPicPr>
            <p:cNvPr id="1639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3406"/>
              <a:ext cx="296" cy="2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25" y="2640"/>
              <a:ext cx="353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7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75" y="3636"/>
              <a:ext cx="273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8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0" y="3111"/>
              <a:ext cx="257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9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2" y="3111"/>
              <a:ext cx="257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400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62" y="3355"/>
              <a:ext cx="271" cy="2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7422" name="AutoShape 14"/>
          <p:cNvSpPr>
            <a:spLocks noChangeArrowheads="1"/>
          </p:cNvSpPr>
          <p:nvPr/>
        </p:nvSpPr>
        <p:spPr bwMode="auto">
          <a:xfrm rot="10800000">
            <a:off x="3127375" y="2746375"/>
            <a:ext cx="681038" cy="152400"/>
          </a:xfrm>
          <a:prstGeom prst="rightArrow">
            <a:avLst>
              <a:gd name="adj1" fmla="val 50000"/>
              <a:gd name="adj2" fmla="val 37281"/>
            </a:avLst>
          </a:prstGeom>
          <a:solidFill>
            <a:srgbClr val="00A9CC"/>
          </a:solidFill>
          <a:ln w="9360">
            <a:solidFill>
              <a:srgbClr val="B6DCD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rot="10800000"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3962400" y="2590800"/>
            <a:ext cx="1066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000000"/>
                </a:solidFill>
              </a:rPr>
              <a:t>50%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3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3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3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50" y="877888"/>
            <a:ext cx="7802563" cy="515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-85725"/>
            <a:ext cx="7650163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5257800"/>
            <a:ext cx="4179888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</a:rPr>
              <a:t>Generatia depinde de volumul obtinut pe </a:t>
            </a:r>
            <a:r>
              <a:rPr lang="hu-H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</a:rPr>
              <a:t>reteaua de sponsorizare, </a:t>
            </a:r>
            <a:r>
              <a:rPr lang="hu-H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</a:rPr>
              <a:t>si nu de adancimea sponzoriala.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524000" y="1285875"/>
            <a:ext cx="2590800" cy="2371725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5751513" y="2197100"/>
            <a:ext cx="2195512" cy="1071563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160963" y="4500563"/>
            <a:ext cx="2733675" cy="1554162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73088" y="2357438"/>
            <a:ext cx="10731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400">
                <a:solidFill>
                  <a:srgbClr val="000000"/>
                </a:solidFill>
                <a:latin typeface="Gill Sans" charset="0"/>
              </a:rPr>
              <a:t>1.</a:t>
            </a:r>
            <a:r>
              <a:rPr lang="en-US" sz="1400">
                <a:solidFill>
                  <a:srgbClr val="000000"/>
                </a:solidFill>
                <a:latin typeface="Gill Sans" charset="0"/>
              </a:rPr>
              <a:t> genaratie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42125" y="1554163"/>
            <a:ext cx="1073150" cy="27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400">
                <a:solidFill>
                  <a:srgbClr val="000000"/>
                </a:solidFill>
                <a:latin typeface="Gill Sans" charset="0"/>
              </a:rPr>
              <a:t>2. g</a:t>
            </a:r>
            <a:r>
              <a:rPr lang="en-US" sz="1400">
                <a:solidFill>
                  <a:srgbClr val="000000"/>
                </a:solidFill>
                <a:latin typeface="Gill Sans" charset="0"/>
              </a:rPr>
              <a:t>eneratie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842125" y="4232275"/>
            <a:ext cx="1073150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400">
                <a:solidFill>
                  <a:srgbClr val="000000"/>
                </a:solidFill>
                <a:latin typeface="Gill Sans" charset="0"/>
              </a:rPr>
              <a:t>4.</a:t>
            </a:r>
            <a:r>
              <a:rPr lang="en-US" sz="140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hu-HU" sz="1400">
                <a:solidFill>
                  <a:srgbClr val="000000"/>
                </a:solidFill>
                <a:latin typeface="Gill Sans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Gill Sans" charset="0"/>
              </a:rPr>
              <a:t>eneratie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2450" y="1249363"/>
            <a:ext cx="1274763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0813" y="1731963"/>
            <a:ext cx="127317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9100" y="3286125"/>
            <a:ext cx="1481138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5088" y="2693988"/>
            <a:ext cx="1481137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24188" y="2212975"/>
            <a:ext cx="1273175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0875" y="5480050"/>
            <a:ext cx="1481138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813" y="2212975"/>
            <a:ext cx="1274762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2325" y="4516438"/>
            <a:ext cx="1274763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5388" y="4999038"/>
            <a:ext cx="127317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5388" y="2163763"/>
            <a:ext cx="127317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3363" y="4516438"/>
            <a:ext cx="1481137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7188" y="2646363"/>
            <a:ext cx="1274762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59638" y="2646363"/>
            <a:ext cx="1482725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381000" y="4114800"/>
            <a:ext cx="4179888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</a:rPr>
              <a:t>Fiecare membru primeste o parte din bonusul grupei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8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3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6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1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1371600"/>
            <a:ext cx="9144000" cy="374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US" sz="1600">
                <a:solidFill>
                  <a:srgbClr val="000000"/>
                </a:solidFill>
                <a:latin typeface="Helvetica Neue" charset="0"/>
              </a:rPr>
              <a:t>									               </a:t>
            </a:r>
            <a:r>
              <a:rPr lang="hu-HU" sz="1600">
                <a:solidFill>
                  <a:srgbClr val="000000"/>
                </a:solidFill>
                <a:latin typeface="Helvetica Neue" charset="0"/>
              </a:rPr>
              <a:t>Nivel</a:t>
            </a:r>
            <a:r>
              <a:rPr lang="en-US" sz="1600" u="sng">
                <a:solidFill>
                  <a:srgbClr val="000000"/>
                </a:solidFill>
                <a:latin typeface="Helvetica Neue" charset="0"/>
              </a:rPr>
              <a:t>	           	</a:t>
            </a:r>
            <a:r>
              <a:rPr lang="hu-HU" sz="1600" u="sng">
                <a:solidFill>
                  <a:srgbClr val="000000"/>
                </a:solidFill>
                <a:latin typeface="Helvetica Neue" charset="0"/>
              </a:rPr>
              <a:t>	Ramura mica</a:t>
            </a:r>
            <a:r>
              <a:rPr lang="en-US" sz="1600" u="sng">
                <a:solidFill>
                  <a:srgbClr val="000000"/>
                </a:solidFill>
                <a:latin typeface="Helvetica Neue" charset="0"/>
              </a:rPr>
              <a:t>	</a:t>
            </a:r>
            <a:r>
              <a:rPr lang="hu-HU" sz="1600" u="sng">
                <a:solidFill>
                  <a:srgbClr val="000000"/>
                </a:solidFill>
                <a:latin typeface="Helvetica Neue" charset="0"/>
              </a:rPr>
              <a:t>Fronturi</a:t>
            </a:r>
            <a:r>
              <a:rPr lang="en-US" sz="1600" u="sng">
                <a:solidFill>
                  <a:srgbClr val="000000"/>
                </a:solidFill>
                <a:latin typeface="Helvetica Neue" charset="0"/>
              </a:rPr>
              <a:t> </a:t>
            </a:r>
            <a:r>
              <a:rPr lang="hu-HU" sz="1600" u="sng">
                <a:solidFill>
                  <a:srgbClr val="000000"/>
                </a:solidFill>
                <a:latin typeface="Helvetica Neue" charset="0"/>
              </a:rPr>
              <a:t>		       Generatia	Binar</a:t>
            </a:r>
          </a:p>
          <a:p>
            <a:pPr>
              <a:spcAft>
                <a:spcPts val="6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US" sz="1600">
                <a:solidFill>
                  <a:srgbClr val="7575D1"/>
                </a:solidFill>
                <a:latin typeface="Helvetica Neue" charset="0"/>
              </a:rPr>
              <a:t>Manager			</a:t>
            </a:r>
            <a:r>
              <a:rPr lang="hu-HU" sz="1600">
                <a:solidFill>
                  <a:srgbClr val="7575D1"/>
                </a:solidFill>
                <a:latin typeface="Helvetica Neue" charset="0"/>
              </a:rPr>
              <a:t>  </a:t>
            </a:r>
            <a:r>
              <a:rPr lang="en-US" sz="1600">
                <a:solidFill>
                  <a:srgbClr val="7575D1"/>
                </a:solidFill>
                <a:latin typeface="Helvetica Neue" charset="0"/>
              </a:rPr>
              <a:t>500		1 Distrib	,</a:t>
            </a:r>
            <a:r>
              <a:rPr lang="hu-HU" sz="1600">
                <a:solidFill>
                  <a:srgbClr val="7575D1"/>
                </a:solidFill>
                <a:latin typeface="Helvetica Neue" charset="0"/>
              </a:rPr>
              <a:t>	</a:t>
            </a:r>
            <a:r>
              <a:rPr lang="en-US" sz="1600">
                <a:solidFill>
                  <a:srgbClr val="7575D1"/>
                </a:solidFill>
                <a:latin typeface="Helvetica Neue" charset="0"/>
              </a:rPr>
              <a:t>	0	1K</a:t>
            </a:r>
          </a:p>
          <a:p>
            <a:pPr>
              <a:spcAft>
                <a:spcPts val="6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hu-HU" sz="1600">
                <a:solidFill>
                  <a:srgbClr val="7575D1"/>
                </a:solidFill>
                <a:latin typeface="Helvetica Neue" charset="0"/>
              </a:rPr>
              <a:t>Lider</a:t>
            </a:r>
            <a:r>
              <a:rPr lang="en-US" sz="1600">
                <a:solidFill>
                  <a:srgbClr val="7575D1"/>
                </a:solidFill>
                <a:latin typeface="Helvetica Neue" charset="0"/>
              </a:rPr>
              <a:t> Manager		1000		2 Distrib,</a:t>
            </a:r>
            <a:r>
              <a:rPr lang="hu-HU" sz="1600">
                <a:solidFill>
                  <a:srgbClr val="7575D1"/>
                </a:solidFill>
                <a:latin typeface="Helvetica Neue" charset="0"/>
              </a:rPr>
              <a:t>	</a:t>
            </a:r>
            <a:r>
              <a:rPr lang="en-US" sz="1600">
                <a:solidFill>
                  <a:srgbClr val="7575D1"/>
                </a:solidFill>
                <a:latin typeface="Helvetica Neue" charset="0"/>
              </a:rPr>
              <a:t>		0	2K</a:t>
            </a:r>
          </a:p>
          <a:p>
            <a:pPr>
              <a:spcAft>
                <a:spcPts val="6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hu-HU" sz="1600">
                <a:solidFill>
                  <a:srgbClr val="7575D1"/>
                </a:solidFill>
                <a:latin typeface="Helvetica Neue" charset="0"/>
              </a:rPr>
              <a:t>Director</a:t>
            </a:r>
            <a:r>
              <a:rPr lang="en-US" sz="1600">
                <a:solidFill>
                  <a:srgbClr val="7575D1"/>
                </a:solidFill>
                <a:latin typeface="Helvetica Neue" charset="0"/>
              </a:rPr>
              <a:t>			1500		1 Manager		1	3K</a:t>
            </a:r>
          </a:p>
          <a:p>
            <a:pPr>
              <a:spcAft>
                <a:spcPts val="6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hu-HU" sz="1600">
                <a:solidFill>
                  <a:srgbClr val="FF9900"/>
                </a:solidFill>
                <a:latin typeface="Helvetica Neue" charset="0"/>
              </a:rPr>
              <a:t>Lider de argint</a:t>
            </a:r>
            <a:r>
              <a:rPr lang="en-US" sz="1600">
                <a:solidFill>
                  <a:srgbClr val="FF9900"/>
                </a:solidFill>
                <a:latin typeface="Helvetica Neue" charset="0"/>
              </a:rPr>
              <a:t>		3000		2 Manager		2	4K</a:t>
            </a:r>
          </a:p>
          <a:p>
            <a:pPr>
              <a:spcAft>
                <a:spcPts val="6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hu-HU" sz="1600">
                <a:solidFill>
                  <a:srgbClr val="FF9900"/>
                </a:solidFill>
                <a:latin typeface="Helvetica Neue" charset="0"/>
              </a:rPr>
              <a:t>Lider de aur</a:t>
            </a:r>
            <a:r>
              <a:rPr lang="en-US" sz="1600">
                <a:solidFill>
                  <a:srgbClr val="FF9900"/>
                </a:solidFill>
                <a:latin typeface="Helvetica Neue" charset="0"/>
              </a:rPr>
              <a:t>		6000		3 Manager		3	5K</a:t>
            </a:r>
          </a:p>
          <a:p>
            <a:pPr>
              <a:spcAft>
                <a:spcPts val="6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US" sz="1600">
                <a:solidFill>
                  <a:srgbClr val="FF9900"/>
                </a:solidFill>
                <a:latin typeface="Helvetica Neue" charset="0"/>
              </a:rPr>
              <a:t>Lider de platina	</a:t>
            </a:r>
            <a:r>
              <a:rPr lang="hu-HU" sz="1600">
                <a:solidFill>
                  <a:srgbClr val="FF9900"/>
                </a:solidFill>
                <a:latin typeface="Helvetica Neue" charset="0"/>
              </a:rPr>
              <a:t>                </a:t>
            </a:r>
            <a:r>
              <a:rPr lang="en-US" sz="1600">
                <a:solidFill>
                  <a:srgbClr val="FF9900"/>
                </a:solidFill>
                <a:latin typeface="Helvetica Neue" charset="0"/>
              </a:rPr>
              <a:t>9000		4 Manager		4	6K</a:t>
            </a:r>
          </a:p>
          <a:p>
            <a:pPr>
              <a:spcAft>
                <a:spcPts val="6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US" sz="1600">
                <a:solidFill>
                  <a:srgbClr val="669900"/>
                </a:solidFill>
                <a:latin typeface="Helvetica Neue" charset="0"/>
              </a:rPr>
              <a:t>Elita perla		</a:t>
            </a:r>
            <a:r>
              <a:rPr lang="hu-HU" sz="1600">
                <a:solidFill>
                  <a:srgbClr val="669900"/>
                </a:solidFill>
                <a:latin typeface="Helvetica Neue" charset="0"/>
              </a:rPr>
              <a:t>              </a:t>
            </a:r>
            <a:r>
              <a:rPr lang="en-US" sz="1600">
                <a:solidFill>
                  <a:srgbClr val="669900"/>
                </a:solidFill>
                <a:latin typeface="Helvetica Neue" charset="0"/>
              </a:rPr>
              <a:t>15000GV*	</a:t>
            </a:r>
            <a:r>
              <a:rPr lang="hu-HU" sz="1600">
                <a:solidFill>
                  <a:srgbClr val="669900"/>
                </a:solidFill>
                <a:latin typeface="Helvetica Neue" charset="0"/>
              </a:rPr>
              <a:t>                </a:t>
            </a:r>
            <a:r>
              <a:rPr lang="en-US" sz="1600">
                <a:solidFill>
                  <a:srgbClr val="669900"/>
                </a:solidFill>
                <a:latin typeface="Helvetica Neue" charset="0"/>
              </a:rPr>
              <a:t>5 Manager		5	7K</a:t>
            </a:r>
          </a:p>
          <a:p>
            <a:pPr>
              <a:spcAft>
                <a:spcPts val="6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hu-HU" sz="1600">
                <a:solidFill>
                  <a:srgbClr val="669900"/>
                </a:solidFill>
                <a:latin typeface="Helvetica Neue" charset="0"/>
              </a:rPr>
              <a:t>Elita safir	</a:t>
            </a:r>
            <a:r>
              <a:rPr lang="en-US" sz="1600">
                <a:solidFill>
                  <a:srgbClr val="669900"/>
                </a:solidFill>
                <a:latin typeface="Helvetica Neue" charset="0"/>
              </a:rPr>
              <a:t>	</a:t>
            </a:r>
            <a:r>
              <a:rPr lang="hu-HU" sz="1600">
                <a:solidFill>
                  <a:srgbClr val="669900"/>
                </a:solidFill>
                <a:latin typeface="Helvetica Neue" charset="0"/>
              </a:rPr>
              <a:t>              </a:t>
            </a:r>
            <a:r>
              <a:rPr lang="en-US" sz="1600">
                <a:solidFill>
                  <a:srgbClr val="669900"/>
                </a:solidFill>
                <a:latin typeface="Helvetica Neue" charset="0"/>
              </a:rPr>
              <a:t>20000GV*	</a:t>
            </a:r>
            <a:r>
              <a:rPr lang="hu-HU" sz="1600">
                <a:solidFill>
                  <a:srgbClr val="669900"/>
                </a:solidFill>
                <a:latin typeface="Helvetica Neue" charset="0"/>
              </a:rPr>
              <a:t>                </a:t>
            </a:r>
            <a:r>
              <a:rPr lang="en-US" sz="1600">
                <a:solidFill>
                  <a:srgbClr val="669900"/>
                </a:solidFill>
                <a:latin typeface="Helvetica Neue" charset="0"/>
              </a:rPr>
              <a:t>6 Manager		6	8K</a:t>
            </a:r>
          </a:p>
          <a:p>
            <a:pPr>
              <a:spcAft>
                <a:spcPts val="6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US" sz="1600">
                <a:solidFill>
                  <a:srgbClr val="669900"/>
                </a:solidFill>
                <a:latin typeface="Helvetica Neue" charset="0"/>
              </a:rPr>
              <a:t>Elita diamant	</a:t>
            </a:r>
            <a:r>
              <a:rPr lang="hu-HU" sz="1600">
                <a:solidFill>
                  <a:srgbClr val="669900"/>
                </a:solidFill>
                <a:latin typeface="Helvetica Neue" charset="0"/>
              </a:rPr>
              <a:t>              </a:t>
            </a:r>
            <a:r>
              <a:rPr lang="en-US" sz="1600">
                <a:solidFill>
                  <a:srgbClr val="669900"/>
                </a:solidFill>
                <a:latin typeface="Helvetica Neue" charset="0"/>
              </a:rPr>
              <a:t>30000GV*	</a:t>
            </a:r>
            <a:r>
              <a:rPr lang="hu-HU" sz="1600">
                <a:solidFill>
                  <a:srgbClr val="669900"/>
                </a:solidFill>
                <a:latin typeface="Helvetica Neue" charset="0"/>
              </a:rPr>
              <a:t>                </a:t>
            </a:r>
            <a:r>
              <a:rPr lang="en-US" sz="1600">
                <a:solidFill>
                  <a:srgbClr val="669900"/>
                </a:solidFill>
                <a:latin typeface="Helvetica Neue" charset="0"/>
              </a:rPr>
              <a:t>7 Manager		7	20K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US" sz="1600">
                <a:solidFill>
                  <a:srgbClr val="000000"/>
                </a:solidFill>
                <a:latin typeface="Helvetica Neue" charset="0"/>
              </a:rPr>
              <a:t>Diamant Black Rain	75000GV*	</a:t>
            </a:r>
            <a:r>
              <a:rPr lang="hu-HU" sz="1600">
                <a:solidFill>
                  <a:srgbClr val="000000"/>
                </a:solidFill>
                <a:latin typeface="Helvetica Neue" charset="0"/>
              </a:rPr>
              <a:t>                </a:t>
            </a:r>
            <a:r>
              <a:rPr lang="en-US" sz="1600">
                <a:solidFill>
                  <a:srgbClr val="000000"/>
                </a:solidFill>
                <a:latin typeface="Helvetica Neue" charset="0"/>
              </a:rPr>
              <a:t>7 Manager		7       </a:t>
            </a:r>
            <a:r>
              <a:rPr lang="hu-HU" sz="1600">
                <a:solidFill>
                  <a:srgbClr val="000000"/>
                </a:solidFill>
                <a:latin typeface="Helvetica Neue" charset="0"/>
              </a:rPr>
              <a:t>  Infinit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5257800"/>
            <a:ext cx="7543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</a:rPr>
              <a:t>*</a:t>
            </a:r>
            <a:r>
              <a:rPr lang="en-US" sz="1600">
                <a:solidFill>
                  <a:srgbClr val="000000"/>
                </a:solidFill>
              </a:rPr>
              <a:t>GV = „Grup Volume” -</a:t>
            </a: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Volumul </a:t>
            </a: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grupei </a:t>
            </a: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este </a:t>
            </a: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volumul total in grupa </a:t>
            </a: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proprie</a:t>
            </a:r>
            <a:r>
              <a:rPr lang="hu-HU" sz="160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</a:rPr>
              <a:t>De la nivelul Perla de Elita nu conteaza pozitionarea pe ramura mare sau mica a copacului binar,  ci doar  volumul propriei grupe.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>
                <a:solidFill>
                  <a:srgbClr val="000080"/>
                </a:solidFill>
                <a:latin typeface="Gill" charset="0"/>
              </a:rPr>
              <a:t>Nivelele si cerintele: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6357938" cy="344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60475" y="2667000"/>
            <a:ext cx="7019925" cy="178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Din pretul fiecarui pachet de inregistrare se primesc 20 % bonus </a:t>
            </a:r>
            <a:br>
              <a:rPr lang="hu-HU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</a:br>
            <a:r>
              <a:rPr lang="hu-HU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(dupa </a:t>
            </a:r>
            <a:r>
              <a:rPr lang="hu-HU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persoanele sponsorizate personal)</a:t>
            </a:r>
            <a:endParaRPr lang="hu-HU" b="1" i="1" dirty="0">
              <a:solidFill>
                <a:srgbClr val="0904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0" y="4421188"/>
            <a:ext cx="4552950" cy="197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31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Sponzorizati 5 colegi, astfel vi se </a:t>
            </a:r>
            <a:r>
              <a:rPr lang="en-US" sz="3100" b="1" i="1" dirty="0" err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recupereaza</a:t>
            </a:r>
            <a:r>
              <a:rPr lang="en-US" sz="31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</a:t>
            </a:r>
            <a:r>
              <a:rPr lang="hu-HU" sz="31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investitia initiala.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850" y="3560763"/>
            <a:ext cx="590550" cy="127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363" y="3060700"/>
            <a:ext cx="1252537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81000" y="2667000"/>
            <a:ext cx="5486400" cy="292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31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Daca </a:t>
            </a:r>
            <a:r>
              <a:rPr lang="hu-HU" sz="31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o persoana sponzorizata </a:t>
            </a:r>
            <a:r>
              <a:rPr lang="hu-HU" sz="31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personal inregistreaza un </a:t>
            </a:r>
            <a:r>
              <a:rPr lang="en-US" sz="3100" b="1" i="1" dirty="0" err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coleg</a:t>
            </a:r>
            <a:r>
              <a:rPr lang="hu-HU" sz="31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nou, </a:t>
            </a:r>
            <a:r>
              <a:rPr lang="hu-HU" sz="31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el va primi bonusul primei comenzi, iar Tu vei primi jumatate din acest bonus. </a:t>
            </a:r>
            <a:endParaRPr lang="hu-HU" sz="3100" b="1" i="1" dirty="0">
              <a:solidFill>
                <a:srgbClr val="0904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743200"/>
            <a:ext cx="2968625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0" y="55563"/>
            <a:ext cx="6819900" cy="355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>
                <a:solidFill>
                  <a:srgbClr val="000066"/>
                </a:solidFill>
                <a:latin typeface="Eurostile" charset="0"/>
              </a:rPr>
              <a:t>Byron Belka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90600"/>
            <a:ext cx="3225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2974975" y="153988"/>
            <a:ext cx="2436813" cy="2244725"/>
            <a:chOff x="1874" y="97"/>
            <a:chExt cx="1535" cy="1414"/>
          </a:xfrm>
        </p:grpSpPr>
        <p:pic>
          <p:nvPicPr>
            <p:cNvPr id="215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4" y="97"/>
              <a:ext cx="1536" cy="14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43" name="Text Box 3"/>
            <p:cNvSpPr txBox="1">
              <a:spLocks noChangeArrowheads="1"/>
            </p:cNvSpPr>
            <p:nvPr/>
          </p:nvSpPr>
          <p:spPr bwMode="auto">
            <a:xfrm>
              <a:off x="2373" y="496"/>
              <a:ext cx="541" cy="3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64440" tIns="32040" rIns="64440" bIns="3204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Dvs</a:t>
              </a:r>
              <a:endParaRPr lang="hu-HU" sz="1300" b="1">
                <a:solidFill>
                  <a:srgbClr val="000000"/>
                </a:solidFill>
                <a:latin typeface="Tahoma" pitchFamily="34" charset="0"/>
              </a:endParaRPr>
            </a:p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325</a:t>
              </a:r>
              <a:r>
                <a:rPr lang="hu-HU" sz="1300" b="1">
                  <a:solidFill>
                    <a:srgbClr val="000000"/>
                  </a:solidFill>
                  <a:latin typeface="Tahoma" pitchFamily="34" charset="0"/>
                </a:rPr>
                <a:t> €</a:t>
              </a:r>
            </a:p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1300" b="1">
                  <a:solidFill>
                    <a:srgbClr val="000000"/>
                  </a:solidFill>
                  <a:latin typeface="Tahoma" pitchFamily="34" charset="0"/>
                </a:rPr>
                <a:t>300 CV</a:t>
              </a:r>
            </a:p>
          </p:txBody>
        </p:sp>
      </p:grpSp>
      <p:sp>
        <p:nvSpPr>
          <p:cNvPr id="22532" name="Line 4"/>
          <p:cNvSpPr>
            <a:spLocks noChangeShapeType="1"/>
          </p:cNvSpPr>
          <p:nvPr/>
        </p:nvSpPr>
        <p:spPr bwMode="auto">
          <a:xfrm flipH="1" flipV="1">
            <a:off x="4729163" y="1711325"/>
            <a:ext cx="811212" cy="971550"/>
          </a:xfrm>
          <a:prstGeom prst="line">
            <a:avLst/>
          </a:prstGeom>
          <a:noFill/>
          <a:ln w="28440">
            <a:solidFill>
              <a:srgbClr val="E4000B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2908300" y="1768475"/>
            <a:ext cx="684213" cy="803275"/>
          </a:xfrm>
          <a:prstGeom prst="line">
            <a:avLst/>
          </a:prstGeom>
          <a:noFill/>
          <a:ln w="28440">
            <a:solidFill>
              <a:srgbClr val="E4000B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160588" y="1874838"/>
            <a:ext cx="750887" cy="323850"/>
          </a:xfrm>
          <a:prstGeom prst="rect">
            <a:avLst/>
          </a:prstGeom>
          <a:solidFill>
            <a:srgbClr val="006600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 algn="ctr" eaLnBrk="0" hangingPunct="0">
              <a:spcBef>
                <a:spcPts val="10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700" b="1">
                <a:solidFill>
                  <a:srgbClr val="FFFFFF"/>
                </a:solidFill>
                <a:latin typeface="Tahoma" pitchFamily="34" charset="0"/>
              </a:rPr>
              <a:t>65 </a:t>
            </a:r>
            <a:r>
              <a:rPr lang="hu-HU" sz="1700" b="1">
                <a:solidFill>
                  <a:srgbClr val="FFFFFF"/>
                </a:solidFill>
                <a:latin typeface="Tahoma" pitchFamily="34" charset="0"/>
              </a:rPr>
              <a:t>€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429250" y="1874838"/>
            <a:ext cx="750888" cy="323850"/>
          </a:xfrm>
          <a:prstGeom prst="rect">
            <a:avLst/>
          </a:prstGeom>
          <a:solidFill>
            <a:srgbClr val="006600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 algn="ctr" eaLnBrk="0" hangingPunct="0">
              <a:spcBef>
                <a:spcPts val="10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1700" b="1">
                <a:solidFill>
                  <a:srgbClr val="FFFFFF"/>
                </a:solidFill>
                <a:latin typeface="Tahoma" pitchFamily="34" charset="0"/>
              </a:rPr>
              <a:t>65 €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1728788" y="3589338"/>
            <a:ext cx="757237" cy="857250"/>
          </a:xfrm>
          <a:prstGeom prst="line">
            <a:avLst/>
          </a:prstGeom>
          <a:noFill/>
          <a:ln w="28440">
            <a:solidFill>
              <a:srgbClr val="E4000B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4837113" y="3697288"/>
            <a:ext cx="703262" cy="857250"/>
          </a:xfrm>
          <a:prstGeom prst="line">
            <a:avLst/>
          </a:prstGeom>
          <a:noFill/>
          <a:ln w="28440">
            <a:solidFill>
              <a:srgbClr val="E4000B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5965825" y="3643313"/>
            <a:ext cx="588963" cy="803275"/>
          </a:xfrm>
          <a:prstGeom prst="line">
            <a:avLst/>
          </a:prstGeom>
          <a:noFill/>
          <a:ln w="28440">
            <a:solidFill>
              <a:srgbClr val="E4000B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751138" y="3536950"/>
            <a:ext cx="695325" cy="857250"/>
          </a:xfrm>
          <a:prstGeom prst="line">
            <a:avLst/>
          </a:prstGeom>
          <a:noFill/>
          <a:ln w="28440">
            <a:solidFill>
              <a:srgbClr val="E4000B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219200" y="3810000"/>
            <a:ext cx="1012825" cy="323850"/>
          </a:xfrm>
          <a:prstGeom prst="rect">
            <a:avLst/>
          </a:prstGeom>
          <a:solidFill>
            <a:srgbClr val="006600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 algn="ctr" eaLnBrk="0" hangingPunct="0">
              <a:spcBef>
                <a:spcPts val="10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700" b="1">
                <a:solidFill>
                  <a:srgbClr val="FFFFFF"/>
                </a:solidFill>
                <a:latin typeface="Tahoma" pitchFamily="34" charset="0"/>
              </a:rPr>
              <a:t>32.5 </a:t>
            </a:r>
            <a:r>
              <a:rPr lang="hu-HU" sz="1700" b="1">
                <a:solidFill>
                  <a:srgbClr val="FFFFFF"/>
                </a:solidFill>
                <a:latin typeface="Tahoma" pitchFamily="34" charset="0"/>
              </a:rPr>
              <a:t>€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71800" y="3810000"/>
            <a:ext cx="1025525" cy="323850"/>
          </a:xfrm>
          <a:prstGeom prst="rect">
            <a:avLst/>
          </a:prstGeom>
          <a:solidFill>
            <a:srgbClr val="006600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 algn="ctr" eaLnBrk="0" hangingPunct="0">
              <a:spcBef>
                <a:spcPts val="10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700" b="1">
                <a:solidFill>
                  <a:srgbClr val="FFFFFF"/>
                </a:solidFill>
                <a:latin typeface="Tahoma" pitchFamily="34" charset="0"/>
              </a:rPr>
              <a:t>32.5 </a:t>
            </a:r>
            <a:r>
              <a:rPr lang="hu-HU" sz="1700" b="1">
                <a:solidFill>
                  <a:srgbClr val="FFFFFF"/>
                </a:solidFill>
                <a:latin typeface="Tahoma" pitchFamily="34" charset="0"/>
              </a:rPr>
              <a:t>€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495800" y="3810000"/>
            <a:ext cx="954088" cy="323850"/>
          </a:xfrm>
          <a:prstGeom prst="rect">
            <a:avLst/>
          </a:prstGeom>
          <a:solidFill>
            <a:srgbClr val="006600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 algn="ctr" eaLnBrk="0" hangingPunct="0">
              <a:spcBef>
                <a:spcPts val="10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700" b="1">
                <a:solidFill>
                  <a:srgbClr val="FFFFFF"/>
                </a:solidFill>
                <a:latin typeface="Tahoma" pitchFamily="34" charset="0"/>
              </a:rPr>
              <a:t>32.5 </a:t>
            </a:r>
            <a:r>
              <a:rPr lang="hu-HU" sz="1700" b="1">
                <a:solidFill>
                  <a:srgbClr val="FFFFFF"/>
                </a:solidFill>
                <a:latin typeface="Tahoma" pitchFamily="34" charset="0"/>
              </a:rPr>
              <a:t>€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096000" y="3810000"/>
            <a:ext cx="1020763" cy="323850"/>
          </a:xfrm>
          <a:prstGeom prst="rect">
            <a:avLst/>
          </a:prstGeom>
          <a:solidFill>
            <a:srgbClr val="006600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 algn="ctr" eaLnBrk="0" hangingPunct="0">
              <a:spcBef>
                <a:spcPts val="10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700" b="1">
                <a:solidFill>
                  <a:srgbClr val="FFFFFF"/>
                </a:solidFill>
                <a:latin typeface="Tahoma" pitchFamily="34" charset="0"/>
              </a:rPr>
              <a:t>32.5</a:t>
            </a:r>
            <a:r>
              <a:rPr lang="hu-HU" sz="1700" b="1">
                <a:solidFill>
                  <a:srgbClr val="FFFFFF"/>
                </a:solidFill>
                <a:latin typeface="Tahoma" pitchFamily="34" charset="0"/>
              </a:rPr>
              <a:t>€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49450" y="2451100"/>
            <a:ext cx="1490663" cy="1752600"/>
            <a:chOff x="1228" y="1544"/>
            <a:chExt cx="939" cy="1104"/>
          </a:xfrm>
        </p:grpSpPr>
        <p:pic>
          <p:nvPicPr>
            <p:cNvPr id="21540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8" y="1544"/>
              <a:ext cx="940" cy="1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41" name="Text Box 18"/>
            <p:cNvSpPr txBox="1">
              <a:spLocks noChangeArrowheads="1"/>
            </p:cNvSpPr>
            <p:nvPr/>
          </p:nvSpPr>
          <p:spPr bwMode="auto">
            <a:xfrm>
              <a:off x="1388" y="1661"/>
              <a:ext cx="620" cy="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440" tIns="32040" rIns="64440" bIns="3204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Gill Sans" charset="0"/>
                </a:rPr>
                <a:t>325</a:t>
              </a:r>
              <a:r>
                <a:rPr lang="hu-HU" sz="2000" b="1">
                  <a:solidFill>
                    <a:srgbClr val="000000"/>
                  </a:solidFill>
                  <a:latin typeface="Gill Sans" charset="0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Gill Sans" charset="0"/>
                </a:rPr>
                <a:t>€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2000">
                  <a:solidFill>
                    <a:srgbClr val="000000"/>
                  </a:solidFill>
                  <a:latin typeface="Gill Sans" charset="0"/>
                </a:rPr>
                <a:t>300 CV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002213" y="2559050"/>
            <a:ext cx="1490662" cy="1751013"/>
            <a:chOff x="3151" y="1612"/>
            <a:chExt cx="939" cy="1103"/>
          </a:xfrm>
        </p:grpSpPr>
        <p:pic>
          <p:nvPicPr>
            <p:cNvPr id="21538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1" y="1612"/>
              <a:ext cx="940" cy="11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39" name="Text Box 21"/>
            <p:cNvSpPr txBox="1">
              <a:spLocks noChangeArrowheads="1"/>
            </p:cNvSpPr>
            <p:nvPr/>
          </p:nvSpPr>
          <p:spPr bwMode="auto">
            <a:xfrm>
              <a:off x="3312" y="1729"/>
              <a:ext cx="620" cy="5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440" tIns="32040" rIns="64440" bIns="3204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Gill Sans" charset="0"/>
                </a:rPr>
                <a:t>325</a:t>
              </a:r>
              <a:r>
                <a:rPr lang="hu-HU" sz="2000" b="1">
                  <a:solidFill>
                    <a:srgbClr val="000000"/>
                  </a:solidFill>
                  <a:latin typeface="Gill Sans" charset="0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Gill Sans" charset="0"/>
                </a:rPr>
                <a:t>€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2000">
                  <a:solidFill>
                    <a:srgbClr val="000000"/>
                  </a:solidFill>
                  <a:latin typeface="Gill Sans" charset="0"/>
                </a:rPr>
                <a:t>300 CV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930275" y="4379913"/>
            <a:ext cx="1490663" cy="1752600"/>
            <a:chOff x="586" y="2759"/>
            <a:chExt cx="939" cy="1104"/>
          </a:xfrm>
        </p:grpSpPr>
        <p:pic>
          <p:nvPicPr>
            <p:cNvPr id="21536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" y="2759"/>
              <a:ext cx="940" cy="1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37" name="Text Box 24"/>
            <p:cNvSpPr txBox="1">
              <a:spLocks noChangeArrowheads="1"/>
            </p:cNvSpPr>
            <p:nvPr/>
          </p:nvSpPr>
          <p:spPr bwMode="auto">
            <a:xfrm>
              <a:off x="748" y="2876"/>
              <a:ext cx="620" cy="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440" tIns="32040" rIns="64440" bIns="3204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Gill Sans" charset="0"/>
                </a:rPr>
                <a:t>325</a:t>
              </a:r>
              <a:r>
                <a:rPr lang="hu-HU" sz="2000" b="1">
                  <a:solidFill>
                    <a:srgbClr val="000000"/>
                  </a:solidFill>
                  <a:latin typeface="Gill Sans" charset="0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Gill Sans" charset="0"/>
                </a:rPr>
                <a:t>€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2000">
                  <a:solidFill>
                    <a:srgbClr val="000000"/>
                  </a:solidFill>
                  <a:latin typeface="Gill Sans" charset="0"/>
                </a:rPr>
                <a:t>300 CV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700338" y="4379913"/>
            <a:ext cx="1490662" cy="1752600"/>
            <a:chOff x="1701" y="2759"/>
            <a:chExt cx="939" cy="1104"/>
          </a:xfrm>
        </p:grpSpPr>
        <p:pic>
          <p:nvPicPr>
            <p:cNvPr id="21534" name="Picture 2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01" y="2759"/>
              <a:ext cx="940" cy="1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35" name="Text Box 27"/>
            <p:cNvSpPr txBox="1">
              <a:spLocks noChangeArrowheads="1"/>
            </p:cNvSpPr>
            <p:nvPr/>
          </p:nvSpPr>
          <p:spPr bwMode="auto">
            <a:xfrm>
              <a:off x="1861" y="2876"/>
              <a:ext cx="620" cy="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440" tIns="32040" rIns="64440" bIns="3204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Gill Sans" charset="0"/>
                </a:rPr>
                <a:t>325</a:t>
              </a:r>
              <a:r>
                <a:rPr lang="hu-HU" sz="2000" b="1">
                  <a:solidFill>
                    <a:srgbClr val="000000"/>
                  </a:solidFill>
                  <a:latin typeface="Gill Sans" charset="0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Gill Sans" charset="0"/>
                </a:rPr>
                <a:t>€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2000">
                  <a:solidFill>
                    <a:srgbClr val="000000"/>
                  </a:solidFill>
                  <a:latin typeface="Gill Sans" charset="0"/>
                </a:rPr>
                <a:t>300 CV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251325" y="4435475"/>
            <a:ext cx="1490663" cy="1752600"/>
            <a:chOff x="2678" y="2794"/>
            <a:chExt cx="939" cy="1104"/>
          </a:xfrm>
        </p:grpSpPr>
        <p:pic>
          <p:nvPicPr>
            <p:cNvPr id="21532" name="Picture 2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78" y="2794"/>
              <a:ext cx="940" cy="1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33" name="Text Box 30"/>
            <p:cNvSpPr txBox="1">
              <a:spLocks noChangeArrowheads="1"/>
            </p:cNvSpPr>
            <p:nvPr/>
          </p:nvSpPr>
          <p:spPr bwMode="auto">
            <a:xfrm>
              <a:off x="2840" y="2910"/>
              <a:ext cx="620" cy="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440" tIns="32040" rIns="64440" bIns="3204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Gill Sans" charset="0"/>
                </a:rPr>
                <a:t>325</a:t>
              </a:r>
              <a:r>
                <a:rPr lang="hu-HU" sz="2000" b="1">
                  <a:solidFill>
                    <a:srgbClr val="000000"/>
                  </a:solidFill>
                  <a:latin typeface="Gill Sans" charset="0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Gill Sans" charset="0"/>
                </a:rPr>
                <a:t>€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2000">
                  <a:solidFill>
                    <a:srgbClr val="000000"/>
                  </a:solidFill>
                  <a:latin typeface="Gill Sans" charset="0"/>
                </a:rPr>
                <a:t>300 CV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859463" y="4435475"/>
            <a:ext cx="1490662" cy="1752600"/>
            <a:chOff x="3691" y="2794"/>
            <a:chExt cx="939" cy="1104"/>
          </a:xfrm>
        </p:grpSpPr>
        <p:pic>
          <p:nvPicPr>
            <p:cNvPr id="21530" name="Picture 3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91" y="2794"/>
              <a:ext cx="940" cy="11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531" name="Text Box 33"/>
            <p:cNvSpPr txBox="1">
              <a:spLocks noChangeArrowheads="1"/>
            </p:cNvSpPr>
            <p:nvPr/>
          </p:nvSpPr>
          <p:spPr bwMode="auto">
            <a:xfrm>
              <a:off x="3853" y="2910"/>
              <a:ext cx="620" cy="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4440" tIns="32040" rIns="64440" bIns="32040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Gill Sans" charset="0"/>
                </a:rPr>
                <a:t>325</a:t>
              </a:r>
              <a:r>
                <a:rPr lang="hu-HU" sz="2000" b="1">
                  <a:solidFill>
                    <a:srgbClr val="000000"/>
                  </a:solidFill>
                  <a:latin typeface="Gill Sans" charset="0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Gill Sans" charset="0"/>
                </a:rPr>
                <a:t>€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2000">
                  <a:solidFill>
                    <a:srgbClr val="000000"/>
                  </a:solidFill>
                  <a:latin typeface="Gill Sans" charset="0"/>
                </a:rPr>
                <a:t>300 CV</a:t>
              </a:r>
            </a:p>
          </p:txBody>
        </p:sp>
      </p:grp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5562600" y="914400"/>
            <a:ext cx="1905000" cy="98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000">
                <a:solidFill>
                  <a:srgbClr val="000000"/>
                </a:solidFill>
                <a:latin typeface="Gill Sans" charset="0"/>
              </a:rPr>
              <a:t>Latura dreapta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944563" y="914400"/>
            <a:ext cx="24558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000">
                <a:solidFill>
                  <a:srgbClr val="000000"/>
                </a:solidFill>
                <a:latin typeface="Gill Sans" charset="0"/>
              </a:rPr>
              <a:t>Latura stanga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6561138" y="2057400"/>
            <a:ext cx="2392362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Bonus saptamanal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6929438" y="2679700"/>
            <a:ext cx="1714500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FOB = </a:t>
            </a:r>
            <a:r>
              <a:rPr lang="en-US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130</a:t>
            </a:r>
            <a:r>
              <a:rPr lang="hu-HU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€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6824663" y="3108325"/>
            <a:ext cx="1825625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FOBM = </a:t>
            </a:r>
            <a:r>
              <a:rPr lang="en-US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130</a:t>
            </a:r>
            <a:r>
              <a:rPr lang="hu-HU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€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6" grpId="0" animBg="1"/>
      <p:bldP spid="22537" grpId="0" animBg="1"/>
      <p:bldP spid="22538" grpId="0" animBg="1"/>
      <p:bldP spid="225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6321425"/>
            <a:ext cx="688975" cy="22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73425"/>
            <a:ext cx="274638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52600" y="1676400"/>
            <a:ext cx="6096000" cy="14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In reteaua dvs se inregistreaza 5 oameni. Acestor cinci oameni i se vor atasa inca alti 5, deci in total se fac 25.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Bonusul Dvs in acest caz este: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876800"/>
            <a:ext cx="300672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3557" name="Group 5"/>
          <p:cNvGraphicFramePr>
            <a:graphicFrameLocks noGrp="1"/>
          </p:cNvGraphicFramePr>
          <p:nvPr/>
        </p:nvGraphicFramePr>
        <p:xfrm>
          <a:off x="3276600" y="3095625"/>
          <a:ext cx="4724400" cy="2365375"/>
        </p:xfrm>
        <a:graphic>
          <a:graphicData uri="http://schemas.openxmlformats.org/drawingml/2006/table">
            <a:tbl>
              <a:tblPr/>
              <a:tblGrid>
                <a:gridCol w="2422122"/>
                <a:gridCol w="1002910"/>
                <a:gridCol w="1299368"/>
              </a:tblGrid>
              <a:tr h="3775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Order Bonus</a:t>
                      </a: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325  €</a:t>
                      </a: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5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Order Matching Bonus</a:t>
                      </a: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812 €</a:t>
                      </a: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5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046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ill Sans" charset="0"/>
                          <a:cs typeface="Arial" charset="0"/>
                        </a:rPr>
                        <a:t>Team Commissions</a:t>
                      </a: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360 €</a:t>
                      </a: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5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Generation Bonus Match</a:t>
                      </a: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80 €</a:t>
                      </a: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75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Total:</a:t>
                      </a: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1577 €</a:t>
                      </a: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92112" marB="46794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560" name="Text Box 59"/>
          <p:cNvSpPr txBox="1">
            <a:spLocks noChangeArrowheads="1"/>
          </p:cNvSpPr>
          <p:nvPr/>
        </p:nvSpPr>
        <p:spPr bwMode="auto">
          <a:xfrm>
            <a:off x="2362200" y="5567363"/>
            <a:ext cx="6553200" cy="566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b="1">
                <a:solidFill>
                  <a:srgbClr val="000000"/>
                </a:solidFill>
              </a:rPr>
              <a:t>                    </a:t>
            </a:r>
            <a:r>
              <a:rPr lang="hu-HU" sz="1600" b="1">
                <a:solidFill>
                  <a:srgbClr val="000066"/>
                </a:solidFill>
              </a:rPr>
              <a:t>+ Builders Bonus Pool ( 3% din volumul global.)</a:t>
            </a:r>
          </a:p>
        </p:txBody>
      </p:sp>
      <p:sp>
        <p:nvSpPr>
          <p:cNvPr id="22561" name="Text Box 60"/>
          <p:cNvSpPr txBox="1">
            <a:spLocks noChangeArrowheads="1"/>
          </p:cNvSpPr>
          <p:nvPr/>
        </p:nvSpPr>
        <p:spPr bwMode="auto">
          <a:xfrm>
            <a:off x="2667000" y="6134100"/>
            <a:ext cx="5486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400">
                <a:solidFill>
                  <a:srgbClr val="000000"/>
                </a:solidFill>
              </a:rPr>
              <a:t>                             </a:t>
            </a:r>
            <a:r>
              <a:rPr lang="hu-HU" sz="1600" b="1">
                <a:solidFill>
                  <a:srgbClr val="000066"/>
                </a:solidFill>
              </a:rPr>
              <a:t>+ Lifestyle Bonus</a:t>
            </a:r>
          </a:p>
        </p:txBody>
      </p:sp>
      <p:sp>
        <p:nvSpPr>
          <p:cNvPr id="22562" name="AutoShape 61"/>
          <p:cNvSpPr>
            <a:spLocks noChangeArrowheads="1"/>
          </p:cNvSpPr>
          <p:nvPr/>
        </p:nvSpPr>
        <p:spPr bwMode="auto">
          <a:xfrm>
            <a:off x="900113" y="360363"/>
            <a:ext cx="7559675" cy="1079500"/>
          </a:xfrm>
          <a:prstGeom prst="roundRect">
            <a:avLst>
              <a:gd name="adj" fmla="val 1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>
                <a:solidFill>
                  <a:srgbClr val="000080"/>
                </a:solidFill>
              </a:rPr>
              <a:t>Un exemplu graitor: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-195263"/>
            <a:ext cx="7267575" cy="424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495800" y="4343400"/>
            <a:ext cx="4071938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hu-HU" sz="2200" b="1" i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Obtineti, si mentineti acest nivel timp de patru saptamani. Rain Nutrition Va garanteaza bonusul extra pentru urmatoarele trei luni.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029200" y="2667000"/>
            <a:ext cx="3733800" cy="148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	</a:t>
            </a:r>
            <a:r>
              <a:rPr lang="en-US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600 </a:t>
            </a:r>
            <a:r>
              <a:rPr lang="hu-HU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</a:t>
            </a:r>
            <a:r>
              <a:rPr lang="hu-HU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€  </a:t>
            </a:r>
            <a:r>
              <a:rPr lang="en-US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</a:t>
            </a:r>
            <a:r>
              <a:rPr lang="en-US" sz="2200" b="1" i="1" dirty="0" err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Perla</a:t>
            </a:r>
            <a:endParaRPr lang="en-US" sz="2200" b="1" i="1" dirty="0">
              <a:solidFill>
                <a:srgbClr val="0904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300" b="1" i="1" dirty="0">
              <a:solidFill>
                <a:srgbClr val="0904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    </a:t>
            </a:r>
            <a:r>
              <a:rPr lang="en-US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800 </a:t>
            </a:r>
            <a:r>
              <a:rPr lang="hu-HU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€</a:t>
            </a:r>
            <a:r>
              <a:rPr lang="en-US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</a:t>
            </a:r>
            <a:r>
              <a:rPr lang="en-US" sz="2200" b="1" i="1" dirty="0" err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Elita</a:t>
            </a:r>
            <a:r>
              <a:rPr lang="en-US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</a:t>
            </a:r>
            <a:r>
              <a:rPr lang="hu-HU" sz="2200" b="1" i="1" dirty="0" err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Z</a:t>
            </a:r>
            <a:r>
              <a:rPr lang="en-US" sz="2200" b="1" i="1" dirty="0" err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afir</a:t>
            </a:r>
            <a:endParaRPr lang="en-US" sz="2200" b="1" i="1" dirty="0">
              <a:solidFill>
                <a:srgbClr val="0904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13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</a:t>
            </a:r>
            <a:endParaRPr lang="en-US" sz="1300" b="1" i="1" dirty="0">
              <a:solidFill>
                <a:srgbClr val="0904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  </a:t>
            </a:r>
            <a:r>
              <a:rPr lang="en-US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1200 </a:t>
            </a:r>
            <a:r>
              <a:rPr lang="hu-HU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€ </a:t>
            </a:r>
            <a:r>
              <a:rPr lang="en-US" sz="22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</a:t>
            </a:r>
            <a:r>
              <a:rPr lang="en-US" sz="2200" b="1" i="1" dirty="0" err="1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Diamant</a:t>
            </a:r>
            <a:endParaRPr lang="en-US" sz="2200" b="1" i="1" dirty="0">
              <a:solidFill>
                <a:srgbClr val="0904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3" y="3962400"/>
            <a:ext cx="2517775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191000"/>
            <a:ext cx="1822450" cy="203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438400"/>
            <a:ext cx="3267075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315200" cy="344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2514600"/>
            <a:ext cx="8610600" cy="240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4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In fiecare saptamana, in functie de pozitia obtinuta, </a:t>
            </a:r>
            <a:r>
              <a:rPr lang="hu-HU" sz="24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primesti un </a:t>
            </a:r>
            <a:r>
              <a:rPr lang="hu-HU" sz="24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bonus </a:t>
            </a:r>
            <a:r>
              <a:rPr lang="hu-HU" sz="24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din rulajul saptamanal total al firmei. *</a:t>
            </a:r>
            <a:endParaRPr lang="hu-HU" sz="2400" b="1" i="1" dirty="0">
              <a:solidFill>
                <a:srgbClr val="0904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600" b="1" i="1" dirty="0">
              <a:solidFill>
                <a:srgbClr val="0904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4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Nivelul obtinut va determina marimea bonusului.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4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Fondul acestui bonus este 3 % din </a:t>
            </a:r>
            <a:r>
              <a:rPr lang="hu-HU" sz="24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rulajul saptamanal </a:t>
            </a:r>
            <a:r>
              <a:rPr lang="hu-HU" sz="2400" b="1" i="1" dirty="0">
                <a:solidFill>
                  <a:srgbClr val="0904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total al firmei.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340100" y="4608513"/>
            <a:ext cx="262572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800600"/>
            <a:ext cx="2563813" cy="150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6096000" y="2438400"/>
            <a:ext cx="3048000" cy="4419600"/>
          </a:xfrm>
          <a:prstGeom prst="rect">
            <a:avLst/>
          </a:prstGeom>
          <a:solidFill>
            <a:srgbClr val="99CC00">
              <a:alpha val="45097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048000" y="2438400"/>
            <a:ext cx="3048000" cy="4419600"/>
          </a:xfrm>
          <a:prstGeom prst="rect">
            <a:avLst/>
          </a:prstGeom>
          <a:solidFill>
            <a:srgbClr val="AEDE8A">
              <a:alpha val="45097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2438400"/>
            <a:ext cx="3048000" cy="4419600"/>
          </a:xfrm>
          <a:prstGeom prst="rect">
            <a:avLst/>
          </a:prstGeom>
          <a:solidFill>
            <a:srgbClr val="BBE0E3">
              <a:alpha val="45097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gradFill rotWithShape="0">
            <a:gsLst>
              <a:gs pos="0">
                <a:srgbClr val="156B13"/>
              </a:gs>
              <a:gs pos="100000">
                <a:srgbClr val="DDEBC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>
                <a:solidFill>
                  <a:srgbClr val="000000"/>
                </a:solidFill>
              </a:rPr>
              <a:t>Inregistrati-va acum</a:t>
            </a:r>
            <a:r>
              <a:rPr lang="en-US" sz="440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428625" y="1466850"/>
            <a:ext cx="22161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</a:rPr>
              <a:t>Taxa</a:t>
            </a:r>
            <a:r>
              <a:rPr lang="en-US" sz="1600" b="1">
                <a:solidFill>
                  <a:srgbClr val="000000"/>
                </a:solidFill>
              </a:rPr>
              <a:t> de inregistrare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996950" y="1906588"/>
            <a:ext cx="105092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€25.00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+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Autoship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1828800" cy="109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</a:rPr>
              <a:t>1 </a:t>
            </a:r>
            <a:r>
              <a:rPr lang="hu-HU" sz="1800">
                <a:solidFill>
                  <a:srgbClr val="000000"/>
                </a:solidFill>
              </a:rPr>
              <a:t>cutie</a:t>
            </a:r>
            <a:r>
              <a:rPr lang="en-US" sz="1800">
                <a:solidFill>
                  <a:srgbClr val="000000"/>
                </a:solidFill>
              </a:rPr>
              <a:t>  Soul </a:t>
            </a:r>
          </a:p>
          <a:p>
            <a:pPr algn="ctr"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</a:rPr>
              <a:t>28 </a:t>
            </a:r>
            <a:r>
              <a:rPr lang="hu-HU" sz="1800">
                <a:solidFill>
                  <a:srgbClr val="000000"/>
                </a:solidFill>
              </a:rPr>
              <a:t>pachete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</a:rPr>
              <a:t>55 </a:t>
            </a:r>
            <a:r>
              <a:rPr lang="hu-HU" sz="1800" b="1">
                <a:solidFill>
                  <a:srgbClr val="000000"/>
                </a:solidFill>
              </a:rPr>
              <a:t>€</a:t>
            </a:r>
            <a:r>
              <a:rPr lang="en-US" sz="1800" b="1">
                <a:solidFill>
                  <a:srgbClr val="000000"/>
                </a:solidFill>
              </a:rPr>
              <a:t> (50 CV)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3514725" y="1276350"/>
            <a:ext cx="2201863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</a:rPr>
              <a:t>Taxa</a:t>
            </a:r>
            <a:r>
              <a:rPr lang="en-US" sz="1600" b="1">
                <a:solidFill>
                  <a:srgbClr val="000000"/>
                </a:solidFill>
              </a:rPr>
              <a:t> de inregistrare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3363913" y="1906588"/>
            <a:ext cx="2424112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€15.00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+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115 </a:t>
            </a:r>
            <a:r>
              <a:rPr lang="hu-HU" sz="1400" b="1">
                <a:solidFill>
                  <a:srgbClr val="000000"/>
                </a:solidFill>
              </a:rPr>
              <a:t>€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hu-HU" sz="1600" b="1">
                <a:solidFill>
                  <a:srgbClr val="000000"/>
                </a:solidFill>
              </a:rPr>
              <a:t>pachet de pornire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6608763" y="1336675"/>
            <a:ext cx="2117725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</a:rPr>
              <a:t>Taxa</a:t>
            </a:r>
            <a:r>
              <a:rPr lang="en-US" sz="1600" b="1">
                <a:solidFill>
                  <a:srgbClr val="000000"/>
                </a:solidFill>
              </a:rPr>
              <a:t> de inregistrare</a:t>
            </a:r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6402388" y="1906588"/>
            <a:ext cx="2443162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€00.00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+</a:t>
            </a: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</a:rPr>
              <a:t>325 </a:t>
            </a:r>
            <a:r>
              <a:rPr lang="hu-HU" sz="1600" b="1">
                <a:solidFill>
                  <a:srgbClr val="000000"/>
                </a:solidFill>
              </a:rPr>
              <a:t>€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hu-HU" sz="1600" b="1">
                <a:solidFill>
                  <a:srgbClr val="000000"/>
                </a:solidFill>
              </a:rPr>
              <a:t>pachet de pornire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6099175" y="4800600"/>
            <a:ext cx="3048000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</a:rPr>
              <a:t>3 cutii</a:t>
            </a:r>
            <a:r>
              <a:rPr lang="hu-HU" sz="1800">
                <a:solidFill>
                  <a:srgbClr val="000000"/>
                </a:solidFill>
              </a:rPr>
              <a:t> S</a:t>
            </a:r>
            <a:r>
              <a:rPr lang="en-US" sz="1800">
                <a:solidFill>
                  <a:srgbClr val="000000"/>
                </a:solidFill>
              </a:rPr>
              <a:t>oul 84 </a:t>
            </a:r>
            <a:r>
              <a:rPr lang="hu-HU" sz="1800">
                <a:solidFill>
                  <a:srgbClr val="000000"/>
                </a:solidFill>
              </a:rPr>
              <a:t>tuburi</a:t>
            </a:r>
            <a:r>
              <a:rPr lang="en-US" sz="180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</a:rPr>
              <a:t>2 </a:t>
            </a:r>
            <a:r>
              <a:rPr lang="hu-HU" sz="1800">
                <a:solidFill>
                  <a:srgbClr val="000000"/>
                </a:solidFill>
              </a:rPr>
              <a:t>cutii</a:t>
            </a:r>
            <a:r>
              <a:rPr lang="en-US" sz="1800">
                <a:solidFill>
                  <a:srgbClr val="000000"/>
                </a:solidFill>
              </a:rPr>
              <a:t> Pure               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</a:rPr>
              <a:t>5 DVD-uri    </a:t>
            </a:r>
            <a:r>
              <a:rPr lang="hu-HU" sz="1800">
                <a:solidFill>
                  <a:srgbClr val="000000"/>
                </a:solidFill>
              </a:rPr>
              <a:t>  </a:t>
            </a:r>
            <a:r>
              <a:rPr lang="en-US" sz="1800">
                <a:solidFill>
                  <a:srgbClr val="000000"/>
                </a:solidFill>
              </a:rPr>
              <a:t>    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</a:rPr>
              <a:t>3 </a:t>
            </a:r>
            <a:r>
              <a:rPr lang="hu-HU" sz="1800">
                <a:solidFill>
                  <a:srgbClr val="000000"/>
                </a:solidFill>
              </a:rPr>
              <a:t>Centre de afacere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</a:rPr>
              <a:t>325 </a:t>
            </a:r>
            <a:r>
              <a:rPr lang="hu-HU" sz="1800" b="1">
                <a:solidFill>
                  <a:srgbClr val="000000"/>
                </a:solidFill>
              </a:rPr>
              <a:t>€</a:t>
            </a:r>
            <a:r>
              <a:rPr lang="en-US" sz="1800" b="1">
                <a:solidFill>
                  <a:srgbClr val="000000"/>
                </a:solidFill>
              </a:rPr>
              <a:t> (300 CV)</a:t>
            </a: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3657600" y="4800600"/>
            <a:ext cx="1828800" cy="195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</a:rPr>
              <a:t>2 </a:t>
            </a:r>
            <a:r>
              <a:rPr lang="hu-HU" sz="1800">
                <a:solidFill>
                  <a:srgbClr val="000000"/>
                </a:solidFill>
              </a:rPr>
              <a:t>cutii</a:t>
            </a:r>
            <a:r>
              <a:rPr lang="en-US" sz="1800">
                <a:solidFill>
                  <a:srgbClr val="000000"/>
                </a:solidFill>
              </a:rPr>
              <a:t> Soul </a:t>
            </a:r>
          </a:p>
          <a:p>
            <a:pPr algn="ctr"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</a:rPr>
              <a:t>56 </a:t>
            </a:r>
            <a:r>
              <a:rPr lang="hu-HU" sz="1800">
                <a:solidFill>
                  <a:srgbClr val="000000"/>
                </a:solidFill>
              </a:rPr>
              <a:t>pachete</a:t>
            </a:r>
            <a:r>
              <a:rPr lang="en-US" sz="1800">
                <a:solidFill>
                  <a:srgbClr val="000000"/>
                </a:solidFill>
              </a:rPr>
              <a:t>  </a:t>
            </a:r>
          </a:p>
          <a:p>
            <a:pPr algn="ctr"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000000"/>
                </a:solidFill>
              </a:rPr>
              <a:t>1 DVD de prezentare a firmei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</a:rPr>
              <a:t>115 </a:t>
            </a:r>
            <a:r>
              <a:rPr lang="hu-HU" sz="1800" b="1">
                <a:solidFill>
                  <a:srgbClr val="000000"/>
                </a:solidFill>
              </a:rPr>
              <a:t>€</a:t>
            </a:r>
            <a:r>
              <a:rPr lang="en-US" sz="1800" b="1">
                <a:solidFill>
                  <a:srgbClr val="000000"/>
                </a:solidFill>
              </a:rPr>
              <a:t> (100 CV)</a:t>
            </a:r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1295400" y="1219200"/>
            <a:ext cx="457200" cy="116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1</a:t>
            </a:r>
          </a:p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6" name="Text Box 15"/>
          <p:cNvSpPr txBox="1">
            <a:spLocks noChangeArrowheads="1"/>
          </p:cNvSpPr>
          <p:nvPr/>
        </p:nvSpPr>
        <p:spPr bwMode="auto">
          <a:xfrm>
            <a:off x="4343400" y="1219200"/>
            <a:ext cx="457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7467600" y="1219200"/>
            <a:ext cx="457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2561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10000"/>
            <a:ext cx="457200" cy="98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1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810000"/>
            <a:ext cx="457200" cy="98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2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819400"/>
            <a:ext cx="609600" cy="102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2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19400"/>
            <a:ext cx="609600" cy="102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2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819400"/>
            <a:ext cx="609600" cy="102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2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895600"/>
            <a:ext cx="68897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2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95600"/>
            <a:ext cx="68897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25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895600"/>
            <a:ext cx="68897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6096000" y="1905000"/>
            <a:ext cx="3048000" cy="4953000"/>
          </a:xfrm>
          <a:prstGeom prst="rect">
            <a:avLst/>
          </a:prstGeom>
          <a:solidFill>
            <a:srgbClr val="FF99CC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>
              <a:solidFill>
                <a:srgbClr val="000000"/>
              </a:solidFill>
            </a:endParaRPr>
          </a:p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>
              <a:solidFill>
                <a:srgbClr val="000000"/>
              </a:solidFill>
            </a:endParaRPr>
          </a:p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>
              <a:solidFill>
                <a:srgbClr val="000000"/>
              </a:solidFill>
            </a:endParaRP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800">
                <a:solidFill>
                  <a:srgbClr val="000000"/>
                </a:solidFill>
              </a:rPr>
              <a:t>55 </a:t>
            </a:r>
            <a:r>
              <a:rPr lang="en-US" sz="1800">
                <a:solidFill>
                  <a:srgbClr val="000000"/>
                </a:solidFill>
              </a:rPr>
              <a:t>€</a:t>
            </a:r>
            <a:r>
              <a:rPr lang="hu-HU" sz="1800">
                <a:solidFill>
                  <a:srgbClr val="000000"/>
                </a:solidFill>
              </a:rPr>
              <a:t> autoship</a:t>
            </a:r>
          </a:p>
          <a:p>
            <a:pPr algn="ctr">
              <a:spcBef>
                <a:spcPts val="1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 1. bonus de comanda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10%</a:t>
            </a:r>
          </a:p>
          <a:p>
            <a:pPr algn="ctr">
              <a:spcBef>
                <a:spcPts val="1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 -Bonus de grupa binara</a:t>
            </a:r>
          </a:p>
          <a:p>
            <a:pPr algn="ctr">
              <a:spcBef>
                <a:spcPts val="1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Bonus de generatie pana la nivelul 1.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</a:rPr>
              <a:t>       </a:t>
            </a:r>
            <a:r>
              <a:rPr lang="hu-HU" sz="1800">
                <a:solidFill>
                  <a:srgbClr val="000000"/>
                </a:solidFill>
              </a:rPr>
              <a:t>110 </a:t>
            </a:r>
            <a:r>
              <a:rPr lang="en-US" sz="1800">
                <a:solidFill>
                  <a:srgbClr val="000000"/>
                </a:solidFill>
              </a:rPr>
              <a:t>€</a:t>
            </a:r>
            <a:r>
              <a:rPr lang="hu-HU" sz="1800">
                <a:solidFill>
                  <a:srgbClr val="000000"/>
                </a:solidFill>
              </a:rPr>
              <a:t> autoship</a:t>
            </a:r>
          </a:p>
          <a:p>
            <a:pPr algn="ctr">
              <a:spcBef>
                <a:spcPts val="2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- 1.  bonus de comanda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 20%</a:t>
            </a:r>
          </a:p>
          <a:p>
            <a:pPr algn="ctr">
              <a:spcBef>
                <a:spcPts val="2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- 2.  bonus de comanda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 10%</a:t>
            </a:r>
          </a:p>
          <a:p>
            <a:pPr algn="ctr">
              <a:spcBef>
                <a:spcPts val="2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Bonus binar</a:t>
            </a:r>
          </a:p>
          <a:p>
            <a:pPr algn="ctr">
              <a:spcBef>
                <a:spcPts val="2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Bonus de generatie pana la nivelul 7.</a:t>
            </a:r>
          </a:p>
          <a:p>
            <a:pPr algn="ctr">
              <a:spcBef>
                <a:spcPts val="2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bonus Lifestyle </a:t>
            </a:r>
          </a:p>
          <a:p>
            <a:pPr algn="ctr">
              <a:spcBef>
                <a:spcPts val="2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400">
                <a:solidFill>
                  <a:srgbClr val="000000"/>
                </a:solidFill>
              </a:rPr>
              <a:t>- bonus Builders  pool ( 3% )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048000" y="1905000"/>
            <a:ext cx="3048000" cy="4953000"/>
          </a:xfrm>
          <a:prstGeom prst="rect">
            <a:avLst/>
          </a:prstGeom>
          <a:solidFill>
            <a:srgbClr val="FCD5AE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0">
            <a:gsLst>
              <a:gs pos="0">
                <a:srgbClr val="FEE7F2"/>
              </a:gs>
              <a:gs pos="100000">
                <a:srgbClr val="FBEAC7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>
                <a:solidFill>
                  <a:srgbClr val="000000"/>
                </a:solidFill>
              </a:rPr>
              <a:t>3 posibilitati de pornire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0" y="1905000"/>
            <a:ext cx="3048000" cy="4953000"/>
          </a:xfrm>
          <a:prstGeom prst="rect">
            <a:avLst/>
          </a:prstGeom>
          <a:solidFill>
            <a:srgbClr val="FFFF99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1313" indent="-339725">
              <a:spcBef>
                <a:spcPts val="4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 marL="341313" indent="-339725">
              <a:spcBef>
                <a:spcPts val="4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hu-HU" sz="1600" b="1">
                <a:solidFill>
                  <a:srgbClr val="000000"/>
                </a:solidFill>
              </a:rPr>
              <a:t>       Inregistrare de 25 </a:t>
            </a:r>
            <a:r>
              <a:rPr lang="en-US" sz="1600" b="1">
                <a:solidFill>
                  <a:srgbClr val="000000"/>
                </a:solidFill>
              </a:rPr>
              <a:t>€</a:t>
            </a:r>
          </a:p>
          <a:p>
            <a:pPr marL="341313" indent="-339725">
              <a:spcBef>
                <a:spcPts val="4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hu-HU" sz="1600" b="1">
                <a:solidFill>
                  <a:srgbClr val="000000"/>
                </a:solidFill>
              </a:rPr>
              <a:t>      </a:t>
            </a:r>
          </a:p>
          <a:p>
            <a:pPr marL="341313" indent="-339725">
              <a:spcBef>
                <a:spcPts val="4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hu-HU" sz="1600" b="1">
              <a:solidFill>
                <a:srgbClr val="000000"/>
              </a:solidFill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1222375"/>
            <a:ext cx="28194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</a:rPr>
              <a:t>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</a:rPr>
              <a:t>         pachet de 55 </a:t>
            </a:r>
            <a:r>
              <a:rPr lang="en-US" sz="1600" b="1">
                <a:solidFill>
                  <a:srgbClr val="000000"/>
                </a:solidFill>
              </a:rPr>
              <a:t>€</a:t>
            </a:r>
            <a:r>
              <a:rPr lang="hu-HU" sz="1600" b="1">
                <a:solidFill>
                  <a:srgbClr val="000000"/>
                </a:solidFill>
              </a:rPr>
              <a:t>t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1431925" y="1906588"/>
            <a:ext cx="1809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0" y="4495800"/>
            <a:ext cx="29718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800">
                <a:solidFill>
                  <a:srgbClr val="000000"/>
                </a:solidFill>
              </a:rPr>
              <a:t>55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€</a:t>
            </a:r>
            <a:r>
              <a:rPr lang="hu-HU" sz="1800">
                <a:solidFill>
                  <a:srgbClr val="000000"/>
                </a:solidFill>
              </a:rPr>
              <a:t> autoship</a:t>
            </a:r>
            <a:r>
              <a:rPr lang="hu-HU" sz="160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0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 1. bonus de comanda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10%</a:t>
            </a:r>
          </a:p>
          <a:p>
            <a:pPr>
              <a:spcBef>
                <a:spcPts val="10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 Bonus de grupa binara</a:t>
            </a:r>
          </a:p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Bonus de generatie pana la nivelul 1.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800">
              <a:solidFill>
                <a:srgbClr val="000000"/>
              </a:solidFill>
            </a:endParaRP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800">
              <a:solidFill>
                <a:srgbClr val="000000"/>
              </a:solidFill>
            </a:endParaRP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8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200400" y="1357313"/>
            <a:ext cx="2667000" cy="2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</a:rPr>
              <a:t>       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  <a:latin typeface="Times New Roman" pitchFamily="18" charset="0"/>
              </a:rPr>
              <a:t>         pachet de 115</a:t>
            </a: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€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  <a:latin typeface="Times New Roman" pitchFamily="18" charset="0"/>
              </a:rPr>
              <a:t>      Inregistrare de 15 </a:t>
            </a: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€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4192588" y="1909763"/>
            <a:ext cx="1809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215063" y="1260475"/>
            <a:ext cx="2424112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</a:rPr>
              <a:t>       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</a:rPr>
              <a:t>         pachet de 325 </a:t>
            </a:r>
            <a:r>
              <a:rPr lang="en-US" sz="1600" b="1">
                <a:solidFill>
                  <a:srgbClr val="000000"/>
                </a:solidFill>
              </a:rPr>
              <a:t>€</a:t>
            </a:r>
            <a:r>
              <a:rPr lang="hu-HU" sz="1600" b="1">
                <a:solidFill>
                  <a:srgbClr val="000000"/>
                </a:solidFill>
              </a:rPr>
              <a:t> 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00000"/>
                </a:solidFill>
                <a:latin typeface="Times New Roman" pitchFamily="18" charset="0"/>
              </a:rPr>
              <a:t> Fara taxa de inregistrare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7534275" y="1906588"/>
            <a:ext cx="1809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1600" b="1">
              <a:solidFill>
                <a:srgbClr val="000000"/>
              </a:solidFill>
            </a:endParaRP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6099175" y="3581400"/>
            <a:ext cx="304800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800">
                <a:solidFill>
                  <a:srgbClr val="000000"/>
                </a:solidFill>
              </a:rPr>
              <a:t>    </a:t>
            </a:r>
            <a:r>
              <a:rPr lang="en-US" sz="1800">
                <a:solidFill>
                  <a:srgbClr val="000000"/>
                </a:solidFill>
              </a:rPr>
              <a:t>               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048000" y="3048000"/>
            <a:ext cx="2971800" cy="505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800">
                <a:solidFill>
                  <a:srgbClr val="000000"/>
                </a:solidFill>
              </a:rPr>
              <a:t>55 </a:t>
            </a:r>
            <a:r>
              <a:rPr lang="en-US" sz="1800">
                <a:solidFill>
                  <a:srgbClr val="000000"/>
                </a:solidFill>
              </a:rPr>
              <a:t>€</a:t>
            </a:r>
            <a:r>
              <a:rPr lang="hu-HU" sz="1800">
                <a:solidFill>
                  <a:srgbClr val="000000"/>
                </a:solidFill>
              </a:rPr>
              <a:t> autoship</a:t>
            </a:r>
          </a:p>
          <a:p>
            <a:pPr>
              <a:spcBef>
                <a:spcPts val="1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  1. bonus de comanda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10%</a:t>
            </a:r>
          </a:p>
          <a:p>
            <a:pPr>
              <a:spcBef>
                <a:spcPts val="1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 -Bonus de grupa binara</a:t>
            </a:r>
          </a:p>
          <a:p>
            <a:pPr>
              <a:spcBef>
                <a:spcPts val="1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Bonus de generatie pana la nivelul 1.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800">
                <a:solidFill>
                  <a:srgbClr val="000000"/>
                </a:solidFill>
              </a:rPr>
              <a:t> 110 </a:t>
            </a:r>
            <a:r>
              <a:rPr lang="en-US" sz="1800">
                <a:solidFill>
                  <a:srgbClr val="000000"/>
                </a:solidFill>
              </a:rPr>
              <a:t>€</a:t>
            </a:r>
            <a:r>
              <a:rPr lang="hu-HU" sz="1800">
                <a:solidFill>
                  <a:srgbClr val="000000"/>
                </a:solidFill>
              </a:rPr>
              <a:t> autoship</a:t>
            </a:r>
          </a:p>
          <a:p>
            <a:pPr>
              <a:spcBef>
                <a:spcPts val="15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- 1.  bonus de comanda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 20%</a:t>
            </a:r>
          </a:p>
          <a:p>
            <a:pPr>
              <a:spcBef>
                <a:spcPts val="15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- 2.  bonus de comanda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 10%</a:t>
            </a:r>
          </a:p>
          <a:p>
            <a:pPr>
              <a:spcBef>
                <a:spcPts val="1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</a:rPr>
              <a:t>- Bonus binar</a:t>
            </a:r>
          </a:p>
          <a:p>
            <a:pPr>
              <a:spcBef>
                <a:spcPts val="15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  <a:latin typeface="Times New Roman" pitchFamily="18" charset="0"/>
              </a:rPr>
              <a:t>- Bonus de generatie pana la nivelul 7.</a:t>
            </a:r>
          </a:p>
          <a:p>
            <a:pPr>
              <a:spcBef>
                <a:spcPts val="1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>
                <a:solidFill>
                  <a:srgbClr val="000000"/>
                </a:solidFill>
              </a:rPr>
              <a:t>- bonus Lifestyle 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800">
              <a:solidFill>
                <a:srgbClr val="000000"/>
              </a:solidFill>
            </a:endParaRPr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1295400" y="1219200"/>
            <a:ext cx="457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4343400" y="1219200"/>
            <a:ext cx="457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7467600" y="1219200"/>
            <a:ext cx="457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2664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362200"/>
            <a:ext cx="42227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4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362200"/>
            <a:ext cx="33020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44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362200"/>
            <a:ext cx="42227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45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362200"/>
            <a:ext cx="33020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4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362200"/>
            <a:ext cx="42227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4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2227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4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590800"/>
            <a:ext cx="68897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49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2362200"/>
            <a:ext cx="42227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>
                <a:solidFill>
                  <a:srgbClr val="000000"/>
                </a:solidFill>
              </a:rPr>
              <a:t>Avantajul celor 3 centre de afacere</a:t>
            </a: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3389313" y="1481138"/>
            <a:ext cx="2065337" cy="1601787"/>
            <a:chOff x="2135" y="933"/>
            <a:chExt cx="1301" cy="1009"/>
          </a:xfrm>
        </p:grpSpPr>
        <p:pic>
          <p:nvPicPr>
            <p:cNvPr id="2768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5" y="933"/>
              <a:ext cx="1302" cy="10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83" name="Text Box 4"/>
            <p:cNvSpPr txBox="1">
              <a:spLocks noChangeArrowheads="1"/>
            </p:cNvSpPr>
            <p:nvPr/>
          </p:nvSpPr>
          <p:spPr bwMode="auto">
            <a:xfrm>
              <a:off x="2589" y="1177"/>
              <a:ext cx="392" cy="1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hu-HU" sz="2000" b="1">
                  <a:solidFill>
                    <a:srgbClr val="000000"/>
                  </a:solidFill>
                </a:rPr>
                <a:t>Dvs</a:t>
              </a:r>
            </a:p>
          </p:txBody>
        </p:sp>
      </p:grp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5588" y="2771775"/>
            <a:ext cx="1081087" cy="95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743200" y="2895600"/>
            <a:ext cx="1135063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b="1">
                <a:solidFill>
                  <a:srgbClr val="000000"/>
                </a:solidFill>
              </a:rPr>
              <a:t>Dvs</a:t>
            </a:r>
          </a:p>
        </p:txBody>
      </p:sp>
      <p:grpSp>
        <p:nvGrpSpPr>
          <p:cNvPr id="27654" name="Group 7"/>
          <p:cNvGrpSpPr>
            <a:grpSpLocks/>
          </p:cNvGrpSpPr>
          <p:nvPr/>
        </p:nvGrpSpPr>
        <p:grpSpPr bwMode="auto">
          <a:xfrm>
            <a:off x="4919663" y="2816225"/>
            <a:ext cx="1247775" cy="1260475"/>
            <a:chOff x="3099" y="1774"/>
            <a:chExt cx="786" cy="794"/>
          </a:xfrm>
        </p:grpSpPr>
        <p:pic>
          <p:nvPicPr>
            <p:cNvPr id="2768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9" y="1774"/>
              <a:ext cx="787" cy="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81" name="Text Box 9"/>
            <p:cNvSpPr txBox="1">
              <a:spLocks noChangeArrowheads="1"/>
            </p:cNvSpPr>
            <p:nvPr/>
          </p:nvSpPr>
          <p:spPr bwMode="auto">
            <a:xfrm>
              <a:off x="3270" y="1846"/>
              <a:ext cx="449" cy="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5" name="Group 10"/>
          <p:cNvGrpSpPr>
            <a:grpSpLocks/>
          </p:cNvGrpSpPr>
          <p:nvPr/>
        </p:nvGrpSpPr>
        <p:grpSpPr bwMode="auto">
          <a:xfrm>
            <a:off x="1974850" y="3803650"/>
            <a:ext cx="1243013" cy="1266825"/>
            <a:chOff x="1244" y="2396"/>
            <a:chExt cx="783" cy="798"/>
          </a:xfrm>
        </p:grpSpPr>
        <p:pic>
          <p:nvPicPr>
            <p:cNvPr id="2767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44" y="2396"/>
              <a:ext cx="784" cy="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79" name="Text Box 12"/>
            <p:cNvSpPr txBox="1">
              <a:spLocks noChangeArrowheads="1"/>
            </p:cNvSpPr>
            <p:nvPr/>
          </p:nvSpPr>
          <p:spPr bwMode="auto">
            <a:xfrm>
              <a:off x="1413" y="2469"/>
              <a:ext cx="449" cy="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6" name="Group 13"/>
          <p:cNvGrpSpPr>
            <a:grpSpLocks/>
          </p:cNvGrpSpPr>
          <p:nvPr/>
        </p:nvGrpSpPr>
        <p:grpSpPr bwMode="auto">
          <a:xfrm>
            <a:off x="5541963" y="3833813"/>
            <a:ext cx="1241425" cy="1260475"/>
            <a:chOff x="3491" y="2415"/>
            <a:chExt cx="782" cy="794"/>
          </a:xfrm>
        </p:grpSpPr>
        <p:pic>
          <p:nvPicPr>
            <p:cNvPr id="27676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91" y="2415"/>
              <a:ext cx="783" cy="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77" name="Text Box 15"/>
            <p:cNvSpPr txBox="1">
              <a:spLocks noChangeArrowheads="1"/>
            </p:cNvSpPr>
            <p:nvPr/>
          </p:nvSpPr>
          <p:spPr bwMode="auto">
            <a:xfrm>
              <a:off x="3661" y="2487"/>
              <a:ext cx="449" cy="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7" name="Group 16"/>
          <p:cNvGrpSpPr>
            <a:grpSpLocks/>
          </p:cNvGrpSpPr>
          <p:nvPr/>
        </p:nvGrpSpPr>
        <p:grpSpPr bwMode="auto">
          <a:xfrm>
            <a:off x="6089650" y="4711700"/>
            <a:ext cx="1243013" cy="1260475"/>
            <a:chOff x="3836" y="2968"/>
            <a:chExt cx="783" cy="794"/>
          </a:xfrm>
        </p:grpSpPr>
        <p:pic>
          <p:nvPicPr>
            <p:cNvPr id="27674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36" y="2968"/>
              <a:ext cx="784" cy="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75" name="Text Box 18"/>
            <p:cNvSpPr txBox="1">
              <a:spLocks noChangeArrowheads="1"/>
            </p:cNvSpPr>
            <p:nvPr/>
          </p:nvSpPr>
          <p:spPr bwMode="auto">
            <a:xfrm>
              <a:off x="4005" y="3040"/>
              <a:ext cx="449" cy="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8" name="Group 19"/>
          <p:cNvGrpSpPr>
            <a:grpSpLocks/>
          </p:cNvGrpSpPr>
          <p:nvPr/>
        </p:nvGrpSpPr>
        <p:grpSpPr bwMode="auto">
          <a:xfrm>
            <a:off x="6699250" y="5626100"/>
            <a:ext cx="1243013" cy="1260475"/>
            <a:chOff x="4220" y="3544"/>
            <a:chExt cx="783" cy="794"/>
          </a:xfrm>
        </p:grpSpPr>
        <p:pic>
          <p:nvPicPr>
            <p:cNvPr id="27672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20" y="3544"/>
              <a:ext cx="784" cy="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73" name="Text Box 21"/>
            <p:cNvSpPr txBox="1">
              <a:spLocks noChangeArrowheads="1"/>
            </p:cNvSpPr>
            <p:nvPr/>
          </p:nvSpPr>
          <p:spPr bwMode="auto">
            <a:xfrm>
              <a:off x="4389" y="3615"/>
              <a:ext cx="449" cy="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9" name="Group 22"/>
          <p:cNvGrpSpPr>
            <a:grpSpLocks/>
          </p:cNvGrpSpPr>
          <p:nvPr/>
        </p:nvGrpSpPr>
        <p:grpSpPr bwMode="auto">
          <a:xfrm>
            <a:off x="1511300" y="4711700"/>
            <a:ext cx="1249363" cy="1260475"/>
            <a:chOff x="952" y="2968"/>
            <a:chExt cx="787" cy="794"/>
          </a:xfrm>
        </p:grpSpPr>
        <p:pic>
          <p:nvPicPr>
            <p:cNvPr id="27670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52" y="2968"/>
              <a:ext cx="788" cy="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71" name="Text Box 24"/>
            <p:cNvSpPr txBox="1">
              <a:spLocks noChangeArrowheads="1"/>
            </p:cNvSpPr>
            <p:nvPr/>
          </p:nvSpPr>
          <p:spPr bwMode="auto">
            <a:xfrm>
              <a:off x="1124" y="3040"/>
              <a:ext cx="449" cy="2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0" name="Group 25"/>
          <p:cNvGrpSpPr>
            <a:grpSpLocks/>
          </p:cNvGrpSpPr>
          <p:nvPr/>
        </p:nvGrpSpPr>
        <p:grpSpPr bwMode="auto">
          <a:xfrm>
            <a:off x="908050" y="5553075"/>
            <a:ext cx="1243013" cy="1260475"/>
            <a:chOff x="572" y="3498"/>
            <a:chExt cx="783" cy="794"/>
          </a:xfrm>
        </p:grpSpPr>
        <p:pic>
          <p:nvPicPr>
            <p:cNvPr id="27668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2" y="3498"/>
              <a:ext cx="784" cy="7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69" name="Text Box 27"/>
            <p:cNvSpPr txBox="1">
              <a:spLocks noChangeArrowheads="1"/>
            </p:cNvSpPr>
            <p:nvPr/>
          </p:nvSpPr>
          <p:spPr bwMode="auto">
            <a:xfrm>
              <a:off x="741" y="3568"/>
              <a:ext cx="449" cy="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1" name="Text Box 28"/>
          <p:cNvSpPr txBox="1">
            <a:spLocks noChangeArrowheads="1"/>
          </p:cNvSpPr>
          <p:nvPr/>
        </p:nvSpPr>
        <p:spPr bwMode="auto">
          <a:xfrm>
            <a:off x="4953000" y="2971800"/>
            <a:ext cx="1135063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723900" algn="l"/>
              </a:tabLst>
            </a:pPr>
            <a:r>
              <a:rPr lang="hu-HU" sz="2000" b="1">
                <a:solidFill>
                  <a:srgbClr val="000000"/>
                </a:solidFill>
                <a:latin typeface="Times New Roman" pitchFamily="18" charset="0"/>
              </a:rPr>
              <a:t>Dvs</a:t>
            </a:r>
          </a:p>
        </p:txBody>
      </p:sp>
      <p:cxnSp>
        <p:nvCxnSpPr>
          <p:cNvPr id="27662" name="AutoShape 29"/>
          <p:cNvCxnSpPr>
            <a:cxnSpLocks noChangeShapeType="1"/>
          </p:cNvCxnSpPr>
          <p:nvPr/>
        </p:nvCxnSpPr>
        <p:spPr bwMode="auto">
          <a:xfrm flipH="1">
            <a:off x="4192588" y="3430588"/>
            <a:ext cx="609600" cy="382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3124200" y="3959225"/>
            <a:ext cx="2819400" cy="270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400">
                <a:solidFill>
                  <a:srgbClr val="000000"/>
                </a:solidFill>
              </a:rPr>
              <a:t>Daca reteaua de baza este deja puternica, se pot ridica alte doua grupe producatoare de bani</a:t>
            </a:r>
          </a:p>
        </p:txBody>
      </p:sp>
      <p:cxnSp>
        <p:nvCxnSpPr>
          <p:cNvPr id="27664" name="AutoShape 31"/>
          <p:cNvCxnSpPr>
            <a:cxnSpLocks noChangeShapeType="1"/>
          </p:cNvCxnSpPr>
          <p:nvPr/>
        </p:nvCxnSpPr>
        <p:spPr bwMode="auto">
          <a:xfrm>
            <a:off x="3049588" y="3506788"/>
            <a:ext cx="534987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7665" name="Text Box 32"/>
          <p:cNvSpPr txBox="1">
            <a:spLocks noChangeArrowheads="1"/>
          </p:cNvSpPr>
          <p:nvPr/>
        </p:nvSpPr>
        <p:spPr bwMode="auto">
          <a:xfrm>
            <a:off x="5181600" y="1752600"/>
            <a:ext cx="1524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8,000 </a:t>
            </a:r>
            <a:r>
              <a:rPr lang="hu-HU">
                <a:solidFill>
                  <a:srgbClr val="000000"/>
                </a:solidFill>
              </a:rPr>
              <a:t>€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1143000" y="2819400"/>
            <a:ext cx="1524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8,000 </a:t>
            </a:r>
            <a:r>
              <a:rPr lang="hu-HU">
                <a:solidFill>
                  <a:srgbClr val="000000"/>
                </a:solidFill>
              </a:rPr>
              <a:t>€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6248400" y="2895600"/>
            <a:ext cx="1524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8,000 </a:t>
            </a:r>
            <a:r>
              <a:rPr lang="hu-HU">
                <a:solidFill>
                  <a:srgbClr val="000000"/>
                </a:solidFill>
              </a:rPr>
              <a:t>€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-84138"/>
            <a:ext cx="8229600" cy="1311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000000"/>
                </a:solidFill>
              </a:rPr>
              <a:t>Cumparaturi lunare regulate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362200" y="1981200"/>
            <a:ext cx="4343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2400" b="1">
                <a:solidFill>
                  <a:srgbClr val="000000"/>
                </a:solidFill>
              </a:rPr>
              <a:t>vs.                     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676400" y="1981200"/>
            <a:ext cx="6019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000000"/>
                </a:solidFill>
              </a:rPr>
              <a:t>55 </a:t>
            </a:r>
            <a:r>
              <a:rPr lang="hu-HU" sz="2400" b="1">
                <a:solidFill>
                  <a:srgbClr val="000000"/>
                </a:solidFill>
              </a:rPr>
              <a:t>€</a:t>
            </a:r>
            <a:r>
              <a:rPr lang="en-US" sz="2400" b="1">
                <a:solidFill>
                  <a:srgbClr val="000000"/>
                </a:solidFill>
              </a:rPr>
              <a:t> (50 CV )                 110 </a:t>
            </a:r>
            <a:r>
              <a:rPr lang="hu-HU" sz="2400" b="1">
                <a:solidFill>
                  <a:srgbClr val="000000"/>
                </a:solidFill>
              </a:rPr>
              <a:t>€</a:t>
            </a:r>
            <a:r>
              <a:rPr lang="en-US" sz="2400" b="1">
                <a:solidFill>
                  <a:srgbClr val="000000"/>
                </a:solidFill>
              </a:rPr>
              <a:t> (100 CV)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33450" y="2700338"/>
            <a:ext cx="392430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1800">
                <a:solidFill>
                  <a:srgbClr val="000000"/>
                </a:solidFill>
              </a:rPr>
              <a:t>Primul bonus de comanda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hu-HU" sz="1800">
                <a:solidFill>
                  <a:srgbClr val="000000"/>
                </a:solidFill>
              </a:rPr>
              <a:t>10%</a:t>
            </a:r>
          </a:p>
          <a:p>
            <a:pPr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 sz="1800">
                <a:solidFill>
                  <a:srgbClr val="000000"/>
                </a:solidFill>
              </a:rPr>
              <a:t> Bonus de grupa binara</a:t>
            </a:r>
          </a:p>
          <a:p>
            <a:pPr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 sz="1800">
                <a:solidFill>
                  <a:srgbClr val="000000"/>
                </a:solidFill>
              </a:rPr>
              <a:t>Bonus de generatie pana la nivelul 1</a:t>
            </a:r>
            <a:r>
              <a:rPr lang="hu-HU" sz="16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697413" y="2339975"/>
            <a:ext cx="3762375" cy="210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2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 sz="1800" b="1">
                <a:solidFill>
                  <a:srgbClr val="000000"/>
                </a:solidFill>
                <a:latin typeface="Times New Roman" pitchFamily="18" charset="0"/>
              </a:rPr>
              <a:t>Primul bonus de comanda</a:t>
            </a:r>
            <a:r>
              <a:rPr lang="en-US" sz="1800" b="1">
                <a:solidFill>
                  <a:srgbClr val="000000"/>
                </a:solidFill>
                <a:latin typeface="Times New Roman" pitchFamily="18" charset="0"/>
              </a:rPr>
              <a:t> 20%</a:t>
            </a:r>
          </a:p>
          <a:p>
            <a:pPr algn="ctr">
              <a:spcBef>
                <a:spcPts val="2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 sz="1800" b="1">
                <a:solidFill>
                  <a:srgbClr val="000000"/>
                </a:solidFill>
                <a:latin typeface="Times New Roman" pitchFamily="18" charset="0"/>
              </a:rPr>
              <a:t>Primul bonus de comanda</a:t>
            </a:r>
            <a:r>
              <a:rPr lang="en-US" sz="18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hu-HU" sz="1800" b="1">
                <a:solidFill>
                  <a:srgbClr val="000000"/>
                </a:solidFill>
                <a:latin typeface="Times New Roman" pitchFamily="18" charset="0"/>
              </a:rPr>
              <a:t>II.</a:t>
            </a:r>
            <a:r>
              <a:rPr lang="en-US" sz="1800" b="1">
                <a:solidFill>
                  <a:srgbClr val="000000"/>
                </a:solidFill>
                <a:latin typeface="Times New Roman" pitchFamily="18" charset="0"/>
              </a:rPr>
              <a:t> 10%</a:t>
            </a:r>
          </a:p>
          <a:p>
            <a:pPr algn="ctr">
              <a:spcBef>
                <a:spcPts val="2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 sz="1800" b="1">
                <a:solidFill>
                  <a:srgbClr val="000000"/>
                </a:solidFill>
                <a:latin typeface="Times New Roman" pitchFamily="18" charset="0"/>
              </a:rPr>
              <a:t> Bonus de grupa binara</a:t>
            </a:r>
          </a:p>
          <a:p>
            <a:pPr algn="ctr">
              <a:spcBef>
                <a:spcPts val="2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hu-HU" sz="1800" b="1">
                <a:solidFill>
                  <a:srgbClr val="000000"/>
                </a:solidFill>
                <a:latin typeface="Times New Roman" pitchFamily="18" charset="0"/>
              </a:rPr>
              <a:t>Bonus de generatie pana la nivelul 7.</a:t>
            </a:r>
          </a:p>
          <a:p>
            <a:pPr algn="ctr">
              <a:spcBef>
                <a:spcPts val="288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 b="1">
                <a:solidFill>
                  <a:srgbClr val="000000"/>
                </a:solidFill>
              </a:rPr>
              <a:t>3%bonus de ridicarea afacerii</a:t>
            </a:r>
          </a:p>
          <a:p>
            <a:pPr algn="ctr">
              <a:spcBef>
                <a:spcPts val="288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 b="1">
                <a:solidFill>
                  <a:srgbClr val="000000"/>
                </a:solidFill>
              </a:rPr>
              <a:t>Lifestyle B</a:t>
            </a:r>
            <a:r>
              <a:rPr lang="hu-HU" sz="1800" b="1">
                <a:solidFill>
                  <a:srgbClr val="000000"/>
                </a:solidFill>
              </a:rPr>
              <a:t>o</a:t>
            </a:r>
            <a:r>
              <a:rPr lang="en-US" sz="1800" b="1">
                <a:solidFill>
                  <a:srgbClr val="000000"/>
                </a:solidFill>
              </a:rPr>
              <a:t>nus</a:t>
            </a:r>
          </a:p>
        </p:txBody>
      </p:sp>
      <p:grpSp>
        <p:nvGrpSpPr>
          <p:cNvPr id="28679" name="Group 6"/>
          <p:cNvGrpSpPr>
            <a:grpSpLocks/>
          </p:cNvGrpSpPr>
          <p:nvPr/>
        </p:nvGrpSpPr>
        <p:grpSpPr bwMode="auto">
          <a:xfrm>
            <a:off x="1371600" y="4495800"/>
            <a:ext cx="3046413" cy="1978025"/>
            <a:chOff x="864" y="2832"/>
            <a:chExt cx="1919" cy="1246"/>
          </a:xfrm>
        </p:grpSpPr>
        <p:pic>
          <p:nvPicPr>
            <p:cNvPr id="2868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3598"/>
              <a:ext cx="296" cy="2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868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1" y="2832"/>
              <a:ext cx="353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868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1" y="3828"/>
              <a:ext cx="273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8687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6" y="3303"/>
              <a:ext cx="257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8688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8" y="3303"/>
              <a:ext cx="257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8689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99" y="3547"/>
              <a:ext cx="271" cy="2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4343400"/>
            <a:ext cx="2590800" cy="211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3554413" y="1295400"/>
            <a:ext cx="162401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u="sng">
                <a:solidFill>
                  <a:srgbClr val="000000"/>
                </a:solidFill>
              </a:rPr>
              <a:t>La 28 de zile</a:t>
            </a:r>
          </a:p>
        </p:txBody>
      </p:sp>
      <p:pic>
        <p:nvPicPr>
          <p:cNvPr id="28682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0638" y="304800"/>
            <a:ext cx="92075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83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457200"/>
            <a:ext cx="90805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Group 1"/>
          <p:cNvGraphicFramePr>
            <a:graphicFrameLocks noGrp="1"/>
          </p:cNvGraphicFramePr>
          <p:nvPr/>
        </p:nvGraphicFramePr>
        <p:xfrm>
          <a:off x="304800" y="990600"/>
          <a:ext cx="8575675" cy="4876800"/>
        </p:xfrm>
        <a:graphic>
          <a:graphicData uri="http://schemas.openxmlformats.org/drawingml/2006/table">
            <a:tbl>
              <a:tblPr/>
              <a:tblGrid>
                <a:gridCol w="1157288"/>
                <a:gridCol w="1271587"/>
                <a:gridCol w="1270000"/>
                <a:gridCol w="1114425"/>
                <a:gridCol w="1325563"/>
                <a:gridCol w="1325562"/>
                <a:gridCol w="111125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Distr.nou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Toti distr.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CV lunar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PV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Ramura mai mica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1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2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2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200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100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2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4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6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600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300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$30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3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8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14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1,400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700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$70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4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16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30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3,000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1,500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$150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5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32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62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6,200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3,100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$310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6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64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126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12,600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6,300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$630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7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128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254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25,400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12,700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$1,270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8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256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510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51,000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25,500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$2,550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9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512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1,022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102,200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51,100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$5,110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10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1,024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2,046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204,600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102,300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$10,230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11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2,048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4,094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409,400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204,700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$20,470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12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4,096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8,190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819,000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409,500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$40,950 </a:t>
                      </a:r>
                    </a:p>
                  </a:txBody>
                  <a:tcPr marL="90000" marR="90000" marT="87048" marB="4680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7900"/>
            <a:ext cx="6324600" cy="588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371600" y="838200"/>
            <a:ext cx="6477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 b="1">
                <a:solidFill>
                  <a:srgbClr val="000066"/>
                </a:solidFill>
              </a:rPr>
              <a:t>Procentaj din piata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6975" y="2009775"/>
            <a:ext cx="4114800" cy="382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300288"/>
            <a:ext cx="3505200" cy="325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5175" y="2786063"/>
            <a:ext cx="2438400" cy="226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7450" y="3190875"/>
            <a:ext cx="1597025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1" name="AutoShape 7"/>
          <p:cNvSpPr>
            <a:spLocks noChangeArrowheads="1"/>
          </p:cNvSpPr>
          <p:nvPr/>
        </p:nvSpPr>
        <p:spPr bwMode="auto">
          <a:xfrm rot="-2640000">
            <a:off x="5407025" y="4878388"/>
            <a:ext cx="457200" cy="685800"/>
          </a:xfrm>
          <a:prstGeom prst="flowChartExtra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5400" b="1">
                <a:solidFill>
                  <a:srgbClr val="000066"/>
                </a:solidFill>
                <a:latin typeface="Eurostile" charset="0"/>
              </a:rPr>
              <a:t>Fondatorii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089150"/>
            <a:ext cx="2574925" cy="404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2894013" cy="471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800" b="1">
                <a:solidFill>
                  <a:srgbClr val="090468"/>
                </a:solidFill>
                <a:latin typeface="Eurostile" charset="0"/>
              </a:rPr>
              <a:t>Toby Norton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b="1">
                <a:solidFill>
                  <a:srgbClr val="090468"/>
                </a:solidFill>
                <a:latin typeface="Eurostile" charset="0"/>
              </a:rPr>
              <a:t>Presedinte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700" b="1">
              <a:solidFill>
                <a:srgbClr val="090468"/>
              </a:solidFill>
              <a:latin typeface="Eurostile" charset="0"/>
            </a:endParaRPr>
          </a:p>
          <a:p>
            <a:pPr algn="ctr">
              <a:lnSpc>
                <a:spcPct val="150000"/>
              </a:lnSpc>
              <a:buClr>
                <a:srgbClr val="090468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90468"/>
                </a:solidFill>
                <a:latin typeface="Eurostile" charset="0"/>
              </a:rPr>
              <a:t>Fondator, </a:t>
            </a:r>
          </a:p>
          <a:p>
            <a:pPr algn="ctr">
              <a:lnSpc>
                <a:spcPct val="150000"/>
              </a:lnSpc>
              <a:buClr>
                <a:srgbClr val="090468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90468"/>
                </a:solidFill>
                <a:latin typeface="Eurostile" charset="0"/>
              </a:rPr>
              <a:t>Chiar el insusi a intemeiat cu succes o retea (cu un volum de 150 millioane USD)</a:t>
            </a:r>
          </a:p>
          <a:p>
            <a:pPr algn="ctr">
              <a:lnSpc>
                <a:spcPct val="150000"/>
              </a:lnSpc>
              <a:buClr>
                <a:srgbClr val="090468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90468"/>
                </a:solidFill>
                <a:latin typeface="Eurostile" charset="0"/>
              </a:rPr>
              <a:t> A supravegheat intrarea pe pietele din 50 de tari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b="1">
              <a:solidFill>
                <a:srgbClr val="090468"/>
              </a:solidFill>
              <a:latin typeface="Eurostile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759450" y="1800225"/>
            <a:ext cx="3073400" cy="387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4440" tIns="32040" rIns="64440" bIns="3204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90468"/>
                </a:solidFill>
              </a:rPr>
              <a:t>Chad Christofferson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500" b="1">
                <a:solidFill>
                  <a:srgbClr val="090468"/>
                </a:solidFill>
              </a:rPr>
              <a:t>Administrator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700" b="1">
              <a:solidFill>
                <a:srgbClr val="090468"/>
              </a:solidFill>
            </a:endParaRPr>
          </a:p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90468"/>
                </a:solidFill>
              </a:rPr>
              <a:t> A fost ales de catre Brigham Young University omul de afaceri al anului 1998  </a:t>
            </a:r>
          </a:p>
          <a:p>
            <a:pPr algn="ctr">
              <a:lnSpc>
                <a:spcPct val="150000"/>
              </a:lnSpc>
              <a:buClr>
                <a:srgbClr val="090468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90468"/>
                </a:solidFill>
              </a:rPr>
              <a:t> Proprietarul a unei companii Inc 500 timp de 3 ani</a:t>
            </a:r>
          </a:p>
          <a:p>
            <a:pPr algn="ctr">
              <a:lnSpc>
                <a:spcPct val="150000"/>
              </a:lnSpc>
              <a:buClr>
                <a:srgbClr val="090468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b="1">
                <a:solidFill>
                  <a:srgbClr val="090468"/>
                </a:solidFill>
              </a:rPr>
              <a:t>Om de afaceri de succes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2160588" y="2522538"/>
            <a:ext cx="4500562" cy="1079500"/>
          </a:xfrm>
          <a:prstGeom prst="roundRect">
            <a:avLst>
              <a:gd name="adj" fmla="val 1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FF0000"/>
                </a:solidFill>
              </a:rPr>
              <a:t>Pana la 3.-7. ianuarie 2011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FF0000"/>
                </a:solidFill>
              </a:rPr>
              <a:t>Hawaii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3338" y="4572000"/>
            <a:ext cx="6843712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1" i="1">
                <a:solidFill>
                  <a:srgbClr val="FF6600"/>
                </a:solidFill>
              </a:rPr>
              <a:t>Mentine nivelul Platinum Executive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1" i="1">
                <a:solidFill>
                  <a:srgbClr val="FF6600"/>
                </a:solidFill>
              </a:rPr>
              <a:t>(9000CV pe ramura mai mica)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b="1" i="1">
                <a:solidFill>
                  <a:srgbClr val="FF6600"/>
                </a:solidFill>
              </a:rPr>
              <a:t>timp de 6 saptamani, pana15.dec. 2010!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b="1" i="1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4513" y="4367213"/>
            <a:ext cx="2625725" cy="2052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4813" y="1658938"/>
            <a:ext cx="257175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3063" y="2805113"/>
            <a:ext cx="2901950" cy="1931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260475" y="360363"/>
            <a:ext cx="6480175" cy="1079500"/>
          </a:xfrm>
          <a:prstGeom prst="roundRect">
            <a:avLst>
              <a:gd name="adj" fmla="val 1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 iti doresti?</a:t>
            </a:r>
            <a:endParaRPr lang="ro-RO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60363" y="1800225"/>
            <a:ext cx="4859337" cy="307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sfarsitul vietii </a:t>
            </a: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 </a:t>
            </a: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spui: </a:t>
            </a:r>
            <a:endParaRPr lang="hu-H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„-</a:t>
            </a: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 bine faceam”, sau </a:t>
            </a: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„-</a:t>
            </a: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 bucur ca am facut !” ? 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Depinde </a:t>
            </a: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doar de tine!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Chris Widener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95813"/>
            <a:ext cx="6542088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  <a:t>Ati vazut dumneavoastra 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hu-HU" sz="4000" b="1" dirty="0">
                <a:solidFill>
                  <a:schemeClr val="accent6">
                    <a:lumMod val="75000"/>
                  </a:schemeClr>
                </a:solidFill>
              </a:rPr>
              <a:t>aici o oportunitate?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600200" y="1785938"/>
            <a:ext cx="582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 A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825" y="685800"/>
            <a:ext cx="43243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00B8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22325" y="2251075"/>
            <a:ext cx="6429375" cy="412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344613" y="1079500"/>
            <a:ext cx="7131050" cy="473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b="1">
              <a:solidFill>
                <a:srgbClr val="333366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b="1">
              <a:solidFill>
                <a:srgbClr val="333366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b="1">
              <a:solidFill>
                <a:srgbClr val="333366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>
                <a:solidFill>
                  <a:srgbClr val="333366"/>
                </a:solidFill>
              </a:rPr>
              <a:t>In spatele Rain Nutrition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>
                <a:solidFill>
                  <a:srgbClr val="333366"/>
                </a:solidFill>
              </a:rPr>
              <a:t>sunt 15 ani de cercetare stiintifica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>
                <a:solidFill>
                  <a:srgbClr val="333366"/>
                </a:solidFill>
              </a:rPr>
              <a:t>efectuata de oamenii de stiinta din domeniul studiului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>
                <a:solidFill>
                  <a:srgbClr val="333366"/>
                </a:solidFill>
              </a:rPr>
              <a:t> formarii si vindecarii bolilor canceroase.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>
                <a:solidFill>
                  <a:srgbClr val="333366"/>
                </a:solidFill>
              </a:rPr>
              <a:t>Dintre ei se evidentiaza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>
                <a:solidFill>
                  <a:srgbClr val="333366"/>
                </a:solidFill>
              </a:rPr>
              <a:t>activitatea lui Arnold S. Leonard.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1400" b="1">
                <a:solidFill>
                  <a:srgbClr val="333366"/>
                </a:solidFill>
              </a:rPr>
              <a:t>(http: //www.asIcancerfund.org/)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60588" y="1079500"/>
            <a:ext cx="5040312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5400" b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Baza stiintifica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46088" y="539750"/>
            <a:ext cx="8229600" cy="525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39713" indent="-238125" algn="ctr" eaLnBrk="0" hangingPunct="0">
              <a:buClrTx/>
              <a:buFontTx/>
              <a:buNone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/>
            </a:pPr>
            <a:r>
              <a:rPr lang="hu-HU" sz="54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De ce semintele?</a:t>
            </a:r>
          </a:p>
          <a:p>
            <a:pPr marL="239713" indent="-238125" algn="ctr" eaLnBrk="0" hangingPunct="0">
              <a:buClrTx/>
              <a:buFontTx/>
              <a:buNone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/>
            </a:pPr>
            <a:endParaRPr lang="hu-HU" sz="4000" b="1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 marL="239713" indent="-238125" eaLnBrk="0" hangingPunct="0">
              <a:buClr>
                <a:srgbClr val="00008A"/>
              </a:buClr>
              <a:buFont typeface="Gill Sans" charset="0"/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/>
            </a:pP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Semintele sunt de 20 de ori mai eficiente, </a:t>
            </a: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decat pulpa fructului </a:t>
            </a: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(in caz de aceeasi cantitate)</a:t>
            </a:r>
          </a:p>
          <a:p>
            <a:pPr marL="239713" indent="-238125" eaLnBrk="0" hangingPunct="0">
              <a:buClr>
                <a:srgbClr val="00008A"/>
              </a:buClr>
              <a:buFont typeface="Gill Sans" charset="0"/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/>
            </a:pP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Uleiurile si pulberile </a:t>
            </a: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care sunt </a:t>
            </a: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din </a:t>
            </a: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extrase din seminte:</a:t>
            </a:r>
            <a:endParaRPr lang="hu-HU" sz="2500" b="1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 marL="695325" lvl="1" indent="-238125" eaLnBrk="0" hangingPunct="0">
              <a:buClr>
                <a:srgbClr val="00008A"/>
              </a:buClr>
              <a:buFont typeface="Gill Sans" charset="0"/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/>
            </a:pP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Au efect de protectie celulara</a:t>
            </a:r>
          </a:p>
          <a:p>
            <a:pPr marL="695325" lvl="1" indent="-238125" eaLnBrk="0" hangingPunct="0">
              <a:buClr>
                <a:srgbClr val="00008A"/>
              </a:buClr>
              <a:buFont typeface="Gill Sans" charset="0"/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/>
            </a:pP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Scad posibilitatea bolilor cauzate de radicalii liberi</a:t>
            </a:r>
          </a:p>
          <a:p>
            <a:pPr marL="695325" lvl="1" indent="-238125" eaLnBrk="0" hangingPunct="0">
              <a:buClr>
                <a:srgbClr val="00008A"/>
              </a:buClr>
              <a:buFont typeface="Gill Sans" charset="0"/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/>
            </a:pP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Ingroasa peretele celular</a:t>
            </a:r>
          </a:p>
          <a:p>
            <a:pPr marL="695325" lvl="1" indent="-238125" eaLnBrk="0" hangingPunct="0">
              <a:buClr>
                <a:srgbClr val="00008A"/>
              </a:buClr>
              <a:buFont typeface="Gill Sans" charset="0"/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/>
            </a:pPr>
            <a:r>
              <a:rPr lang="hu-HU" sz="25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Servesc ca si hrana diferentiata si de inalta calitate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00113" y="720725"/>
            <a:ext cx="7559675" cy="461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9725" algn="ctr">
              <a:spcBef>
                <a:spcPts val="10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hu-HU" sz="44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Procedeul de presare la rece</a:t>
            </a:r>
          </a:p>
          <a:p>
            <a:pPr marL="341313" indent="-339725" algn="ctr">
              <a:spcBef>
                <a:spcPts val="10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hu-HU" sz="1400" b="1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 marL="341313" indent="-339725">
              <a:spcBef>
                <a:spcPts val="1000"/>
              </a:spcBef>
              <a:buClr>
                <a:srgbClr val="00008A"/>
              </a:buClr>
              <a:buFont typeface="Gill Sans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hu-HU" sz="2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Total natural</a:t>
            </a:r>
          </a:p>
          <a:p>
            <a:pPr marL="341313" indent="-339725">
              <a:spcBef>
                <a:spcPts val="1000"/>
              </a:spcBef>
              <a:buClr>
                <a:srgbClr val="00008A"/>
              </a:buClr>
              <a:buFont typeface="Gill Sans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hu-HU" sz="2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Datorita procedurii, </a:t>
            </a:r>
            <a:r>
              <a:rPr lang="hu-HU" sz="2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toate substantele active raman intacte (comparativ cu alte procedee – chimice si termice)</a:t>
            </a:r>
            <a:endParaRPr lang="hu-HU" sz="2600" b="1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 marL="341313" indent="-339725">
              <a:spcBef>
                <a:spcPts val="2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hu-HU" sz="3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60965" r="17188"/>
          <a:stretch>
            <a:fillRect/>
          </a:stretch>
        </p:blipFill>
        <p:spPr bwMode="auto">
          <a:xfrm>
            <a:off x="762000" y="4495800"/>
            <a:ext cx="7572375" cy="222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3" dur="2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536825" y="539750"/>
            <a:ext cx="6283325" cy="547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30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SOUL -un produs Wellness pur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2000" b="1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Ce contine</a:t>
            </a:r>
            <a:r>
              <a:rPr lang="en-US" sz="20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?</a:t>
            </a:r>
          </a:p>
          <a:p>
            <a:pPr marL="457200" lvl="1" indent="0">
              <a:buClr>
                <a:srgbClr val="00008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Seminte de mure negre</a:t>
            </a:r>
          </a:p>
          <a:p>
            <a:pPr marL="457200" lvl="1" indent="0">
              <a:buClr>
                <a:srgbClr val="00008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Seminte de struguri</a:t>
            </a:r>
            <a:r>
              <a:rPr lang="en-US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</a:t>
            </a:r>
          </a:p>
          <a:p>
            <a:pPr marL="457200" lvl="1" indent="0">
              <a:buClr>
                <a:srgbClr val="00008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Seminte de chimen negru</a:t>
            </a:r>
          </a:p>
          <a:p>
            <a:pPr marL="457200" lvl="1" indent="0">
              <a:buClr>
                <a:srgbClr val="00008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D-riboz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2000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Avantajele SOUL</a:t>
            </a:r>
          </a:p>
          <a:p>
            <a:pPr marL="457200" lvl="1" indent="0">
              <a:buClr>
                <a:srgbClr val="00008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Intarirea sistemului imunitar</a:t>
            </a:r>
          </a:p>
          <a:p>
            <a:pPr marL="457200" lvl="1" indent="0">
              <a:buClr>
                <a:srgbClr val="00008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Ajuta la functionarea inimii, a plamanilor, a ficatului si a rinichilor</a:t>
            </a:r>
          </a:p>
          <a:p>
            <a:pPr marL="457200" lvl="1" indent="0">
              <a:buClr>
                <a:srgbClr val="00008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Ajuta </a:t>
            </a: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sistemul cardio-vascular, imbunatateste circulatia </a:t>
            </a: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sanguina </a:t>
            </a:r>
          </a:p>
          <a:p>
            <a:pPr marL="457200" lvl="1" indent="0">
              <a:buClr>
                <a:srgbClr val="00008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Sustine organismul </a:t>
            </a:r>
            <a:r>
              <a:rPr lang="hu-HU" sz="2000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in lupta impotriva radicalilor liberi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2000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178435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10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10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1000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1000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1000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1000"/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965450" y="360363"/>
            <a:ext cx="5789613" cy="681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450"/>
              </a:spcBef>
              <a:buClr>
                <a:srgbClr val="00008A"/>
              </a:buClr>
              <a:buFont typeface="Gill Sans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32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PURE-Un </a:t>
            </a:r>
            <a:r>
              <a:rPr lang="hu-HU" sz="32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probiotic total</a:t>
            </a:r>
          </a:p>
          <a:p>
            <a:pPr marL="339725" indent="-339725">
              <a:spcBef>
                <a:spcPts val="450"/>
              </a:spcBef>
              <a:buClr>
                <a:srgbClr val="00008A"/>
              </a:buClr>
              <a:buFont typeface="Gill Sans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hu-HU" sz="1800" b="1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 marL="339725" indent="-339725">
              <a:spcBef>
                <a:spcPts val="450"/>
              </a:spcBef>
              <a:buClr>
                <a:srgbClr val="00008A"/>
              </a:buClr>
              <a:buFont typeface="Gill Sans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8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Ce </a:t>
            </a:r>
            <a:r>
              <a:rPr lang="hu-HU" sz="18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contine </a:t>
            </a:r>
            <a:r>
              <a:rPr lang="hu-HU" sz="18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PURE</a:t>
            </a:r>
            <a:r>
              <a:rPr lang="en-US" sz="18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?</a:t>
            </a:r>
          </a:p>
          <a:p>
            <a:pPr marL="739775" lvl="1" indent="-282575">
              <a:spcBef>
                <a:spcPts val="400"/>
              </a:spcBef>
              <a:buClr>
                <a:srgbClr val="00008A"/>
              </a:buClr>
              <a:buFont typeface="Gill Sans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7 </a:t>
            </a: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tulpini </a:t>
            </a: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de bacterii, care sunt necesari pentru functionarea sanatoasa a organismului </a:t>
            </a:r>
          </a:p>
          <a:p>
            <a:pPr marL="739775" lvl="1" indent="-282575">
              <a:spcBef>
                <a:spcPts val="400"/>
              </a:spcBef>
              <a:buClr>
                <a:srgbClr val="00008A"/>
              </a:buClr>
              <a:buFont typeface="Gill Sans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Extras din seminte </a:t>
            </a: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de </a:t>
            </a: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afine</a:t>
            </a:r>
            <a:endParaRPr lang="hu-HU" sz="1600" b="1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 marL="339725" indent="-339725">
              <a:spcBef>
                <a:spcPts val="45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hu-HU" sz="1800" b="1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  <a:p>
            <a:pPr marL="339725" indent="-339725">
              <a:spcBef>
                <a:spcPts val="450"/>
              </a:spcBef>
              <a:buClr>
                <a:srgbClr val="00008A"/>
              </a:buClr>
              <a:buFont typeface="Gill Sans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8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Avantajele PURE </a:t>
            </a:r>
          </a:p>
          <a:p>
            <a:pPr marL="739775" lvl="1" indent="-282575">
              <a:spcBef>
                <a:spcPts val="400"/>
              </a:spcBef>
              <a:buClr>
                <a:srgbClr val="00008A"/>
              </a:buClr>
              <a:buFont typeface="Gill Sans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Scade numarul radicalilor liberi</a:t>
            </a:r>
          </a:p>
          <a:p>
            <a:pPr marL="739775" lvl="1" indent="-282575">
              <a:spcBef>
                <a:spcPts val="400"/>
              </a:spcBef>
              <a:buClr>
                <a:srgbClr val="00008A"/>
              </a:buClr>
              <a:buFont typeface="Gill Sans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10.000.000.000 de bacterii „prietenoase” per doza</a:t>
            </a:r>
          </a:p>
          <a:p>
            <a:pPr marL="739775" lvl="1" indent="-282575">
              <a:spcBef>
                <a:spcPts val="400"/>
              </a:spcBef>
              <a:buClr>
                <a:srgbClr val="00008A"/>
              </a:buClr>
              <a:buFont typeface="Gill Sans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Ajuta la asimilarea vitaminelor, substantelor nutritive importante</a:t>
            </a:r>
          </a:p>
          <a:p>
            <a:pPr marL="739775" lvl="1" indent="-282575">
              <a:spcBef>
                <a:spcPts val="400"/>
              </a:spcBef>
              <a:buClr>
                <a:srgbClr val="00008A"/>
              </a:buClr>
              <a:buFont typeface="Gill Sans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Favorizeaza digestia optima</a:t>
            </a:r>
          </a:p>
          <a:p>
            <a:pPr marL="739775" lvl="1" indent="-282575">
              <a:spcBef>
                <a:spcPts val="400"/>
              </a:spcBef>
              <a:buClr>
                <a:srgbClr val="00008A"/>
              </a:buClr>
              <a:buFont typeface="Gill Sans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Ajuta la mentinerea echilibrului hormonal</a:t>
            </a:r>
          </a:p>
          <a:p>
            <a:pPr marL="739775" lvl="1" indent="-282575">
              <a:spcBef>
                <a:spcPts val="400"/>
              </a:spcBef>
              <a:buClr>
                <a:srgbClr val="00008A"/>
              </a:buClr>
              <a:buFont typeface="Gill Sans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Ajuta metabolismul sanatos</a:t>
            </a:r>
          </a:p>
          <a:p>
            <a:pPr marL="739775" lvl="1" indent="-282575">
              <a:spcBef>
                <a:spcPts val="400"/>
              </a:spcBef>
              <a:buClr>
                <a:srgbClr val="00008A"/>
              </a:buClr>
              <a:buFont typeface="Gill Sans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Ajuta sistemul imunitar</a:t>
            </a:r>
          </a:p>
          <a:p>
            <a:pPr marL="739775" lvl="1" indent="-282575">
              <a:spcBef>
                <a:spcPts val="4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Stratul exterior </a:t>
            </a: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de protectie a capsulelor</a:t>
            </a: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, asigura  protectia fata de efectu aciyior gastrici, astfel  </a:t>
            </a: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bacteriile ajung </a:t>
            </a: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intact in </a:t>
            </a:r>
            <a:r>
              <a:rPr lang="hu-HU" sz="1600" b="1" dirty="0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zona potrivita a intestinelor.</a:t>
            </a:r>
          </a:p>
          <a:p>
            <a:pPr marL="739775" lvl="1" indent="-282575">
              <a:spcBef>
                <a:spcPts val="4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hu-HU" sz="1600" b="1" dirty="0">
              <a:solidFill>
                <a:srgbClr val="0000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1900"/>
            <a:ext cx="2700338" cy="470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038600" y="1928813"/>
            <a:ext cx="5105400" cy="445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00008A"/>
              </a:buClr>
              <a:buFont typeface="Gill Sans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hu-HU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Testul ce se poate efectua usor si acasa, ne informeaza despre nivelul actual al radicalilor liberi al organismului</a:t>
            </a:r>
            <a:r>
              <a:rPr lang="en-US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 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*</a:t>
            </a:r>
            <a:r>
              <a:rPr lang="hu-HU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Studiaza-l!</a:t>
            </a:r>
            <a:r>
              <a:rPr lang="en-US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        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*</a:t>
            </a:r>
            <a:r>
              <a:rPr lang="hu-HU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Apreciaza-l!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*</a:t>
            </a:r>
            <a:r>
              <a:rPr lang="hu-HU">
                <a:solidFill>
                  <a:srgbClr val="0000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</a:rPr>
              <a:t> Protejeaza-ti organismul!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822450"/>
            <a:ext cx="3643313" cy="364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360363" y="539750"/>
            <a:ext cx="8459787" cy="900113"/>
          </a:xfrm>
          <a:prstGeom prst="roundRect">
            <a:avLst>
              <a:gd name="adj" fmla="val 176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3200" b="1">
                <a:solidFill>
                  <a:srgbClr val="000080"/>
                </a:solidFill>
                <a:latin typeface="Gill" charset="0"/>
              </a:rPr>
              <a:t>Contorul cantitatii de radicali liberi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ă Office">
  <a:themeElements>
    <a:clrScheme name="Temă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ă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ă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ă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ă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ă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ă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ă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ă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/>
  <outs:relatedDocuments/>
  <outs:relatedPeople>
    <outs:relatedPeopleItem>
      <outs:category>Author</outs:category>
      <outs:people>
        <outs:relatedPerson>
          <outs:displayName>Byron Belka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Zsolt Fekete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outs:propertyMetadataList/>
  <outs:corruptMetadataWasLost/>
</outs:outSpaceData>
</file>

<file path=customXml/itemProps1.xml><?xml version="1.0" encoding="utf-8"?>
<ds:datastoreItem xmlns:ds="http://schemas.openxmlformats.org/officeDocument/2006/customXml" ds:itemID="{62BEF4B1-7D90-48AC-8ADB-3430BCEC60A0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10357</TotalTime>
  <Words>1702</Words>
  <Application>Microsoft Office PowerPoint</Application>
  <PresentationFormat>Diavetítés a képernyőre (4:3 oldalarány)</PresentationFormat>
  <Paragraphs>492</Paragraphs>
  <Slides>33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43" baseType="lpstr">
      <vt:lpstr>Arial</vt:lpstr>
      <vt:lpstr>Times New Roman</vt:lpstr>
      <vt:lpstr>Eurostile</vt:lpstr>
      <vt:lpstr>Gill Sans</vt:lpstr>
      <vt:lpstr>Gill</vt:lpstr>
      <vt:lpstr>Verdana</vt:lpstr>
      <vt:lpstr>Helvetica Neue</vt:lpstr>
      <vt:lpstr>Tahoma</vt:lpstr>
      <vt:lpstr>Lucida Sans Unicode</vt:lpstr>
      <vt:lpstr>Temă Office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Byron Belka</dc:creator>
  <cp:lastModifiedBy>Zsolt</cp:lastModifiedBy>
  <cp:revision>310</cp:revision>
  <cp:lastPrinted>1601-01-01T00:00:00Z</cp:lastPrinted>
  <dcterms:created xsi:type="dcterms:W3CDTF">2010-04-30T21:54:26Z</dcterms:created>
  <dcterms:modified xsi:type="dcterms:W3CDTF">2010-10-19T05:38:44Z</dcterms:modified>
</cp:coreProperties>
</file>